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2"/>
  </p:notesMasterIdLst>
  <p:sldIdLst>
    <p:sldId id="256" r:id="rId2"/>
    <p:sldId id="268" r:id="rId3"/>
    <p:sldId id="269" r:id="rId4"/>
    <p:sldId id="272" r:id="rId5"/>
    <p:sldId id="270" r:id="rId6"/>
    <p:sldId id="289" r:id="rId7"/>
    <p:sldId id="290" r:id="rId8"/>
    <p:sldId id="273" r:id="rId9"/>
    <p:sldId id="277" r:id="rId10"/>
    <p:sldId id="280" r:id="rId11"/>
    <p:sldId id="276" r:id="rId12"/>
    <p:sldId id="281" r:id="rId13"/>
    <p:sldId id="283" r:id="rId14"/>
    <p:sldId id="282" r:id="rId15"/>
    <p:sldId id="284" r:id="rId16"/>
    <p:sldId id="285" r:id="rId17"/>
    <p:sldId id="259" r:id="rId18"/>
    <p:sldId id="286" r:id="rId19"/>
    <p:sldId id="275" r:id="rId20"/>
    <p:sldId id="28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DE2C21F-B522-4C25-91A9-CB1C8E64BF49}">
          <p14:sldIdLst>
            <p14:sldId id="256"/>
            <p14:sldId id="268"/>
          </p14:sldIdLst>
        </p14:section>
        <p14:section name="Summary Section" id="{CCDBFCE9-C23E-4EB9-A1E1-CB966429B096}">
          <p14:sldIdLst>
            <p14:sldId id="269"/>
          </p14:sldIdLst>
        </p14:section>
        <p14:section name="Misión" id="{EDFE2C77-733B-44CC-A61F-07105A261AB5}">
          <p14:sldIdLst>
            <p14:sldId id="272"/>
          </p14:sldIdLst>
        </p14:section>
        <p14:section name="Visión" id="{C119DCF1-F516-40A2-9088-BBBD56A73B12}">
          <p14:sldIdLst>
            <p14:sldId id="270"/>
          </p14:sldIdLst>
        </p14:section>
        <p14:section name="Tabla" id="{A8646EE7-F692-48AE-BE7D-4420160538F4}">
          <p14:sldIdLst>
            <p14:sldId id="289"/>
            <p14:sldId id="290"/>
          </p14:sldIdLst>
        </p14:section>
        <p14:section name="NFTICKET" id="{7181ACDA-42AF-495A-B56D-FC97D9C07305}">
          <p14:sldIdLst>
            <p14:sldId id="273"/>
          </p14:sldIdLst>
        </p14:section>
        <p14:section name="Organiza" id="{4642CE24-754A-4D99-9BE0-3BBA3D323F77}">
          <p14:sldIdLst>
            <p14:sldId id="277"/>
          </p14:sldIdLst>
        </p14:section>
        <p14:section name="Modalidad" id="{6B0DBEC4-AE2F-4C15-98EC-4E50232707B8}">
          <p14:sldIdLst>
            <p14:sldId id="280"/>
          </p14:sldIdLst>
        </p14:section>
        <p14:section name="Protocolo" id="{A239ACD4-4D83-44B5-824D-AE5F819FA487}">
          <p14:sldIdLst>
            <p14:sldId id="276"/>
          </p14:sldIdLst>
        </p14:section>
        <p14:section name="Summary Section" id="{66E5E06F-9E7F-4EC9-9852-4A02D1A47207}">
          <p14:sldIdLst>
            <p14:sldId id="281"/>
          </p14:sldIdLst>
        </p14:section>
        <p14:section name="Section 1" id="{8D9AA0DF-0C9E-415C-BD1F-7932EEB99021}">
          <p14:sldIdLst>
            <p14:sldId id="283"/>
            <p14:sldId id="282"/>
          </p14:sldIdLst>
        </p14:section>
        <p14:section name="Section 2" id="{760621AF-2D1D-4E5D-AE85-C85F8AE3E2E1}">
          <p14:sldIdLst>
            <p14:sldId id="284"/>
            <p14:sldId id="285"/>
          </p14:sldIdLst>
        </p14:section>
        <p14:section name="Section 3" id="{6E676CF4-E2BD-47E0-97EF-7C366DEA76D6}">
          <p14:sldIdLst>
            <p14:sldId id="259"/>
            <p14:sldId id="286"/>
            <p14:sldId id="275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190"/>
    <a:srgbClr val="CFCFCF"/>
    <a:srgbClr val="7DAEB9"/>
    <a:srgbClr val="BED6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5118" autoAdjust="0"/>
  </p:normalViewPr>
  <p:slideViewPr>
    <p:cSldViewPr snapToGrid="0">
      <p:cViewPr varScale="1">
        <p:scale>
          <a:sx n="79" d="100"/>
          <a:sy n="79" d="100"/>
        </p:scale>
        <p:origin x="77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3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udia Vasquez" userId="7997ad18-419a-4401-82b0-6f7288da4c6d" providerId="ADAL" clId="{AE30F5CA-7E10-4E90-818B-8039052768D4}"/>
    <pc:docChg chg="undo custSel modSld">
      <pc:chgData name="Claudia Vasquez" userId="7997ad18-419a-4401-82b0-6f7288da4c6d" providerId="ADAL" clId="{AE30F5CA-7E10-4E90-818B-8039052768D4}" dt="2022-05-11T05:08:47.555" v="230" actId="14100"/>
      <pc:docMkLst>
        <pc:docMk/>
      </pc:docMkLst>
      <pc:sldChg chg="modSp mod">
        <pc:chgData name="Claudia Vasquez" userId="7997ad18-419a-4401-82b0-6f7288da4c6d" providerId="ADAL" clId="{AE30F5CA-7E10-4E90-818B-8039052768D4}" dt="2022-05-11T05:08:47.555" v="230" actId="14100"/>
        <pc:sldMkLst>
          <pc:docMk/>
          <pc:sldMk cId="4072213406" sldId="276"/>
        </pc:sldMkLst>
        <pc:spChg chg="mod">
          <ac:chgData name="Claudia Vasquez" userId="7997ad18-419a-4401-82b0-6f7288da4c6d" providerId="ADAL" clId="{AE30F5CA-7E10-4E90-818B-8039052768D4}" dt="2022-05-11T05:08:47.555" v="230" actId="14100"/>
          <ac:spMkLst>
            <pc:docMk/>
            <pc:sldMk cId="4072213406" sldId="276"/>
            <ac:spMk id="19" creationId="{7F8747CA-D504-1E0E-03EB-6BEB9298F569}"/>
          </ac:spMkLst>
        </pc:spChg>
        <pc:spChg chg="mod">
          <ac:chgData name="Claudia Vasquez" userId="7997ad18-419a-4401-82b0-6f7288da4c6d" providerId="ADAL" clId="{AE30F5CA-7E10-4E90-818B-8039052768D4}" dt="2022-05-11T05:08:39.736" v="229" actId="14100"/>
          <ac:spMkLst>
            <pc:docMk/>
            <pc:sldMk cId="4072213406" sldId="276"/>
            <ac:spMk id="22" creationId="{5A420BB9-94DE-7191-7D9C-AEBAE3EDA74C}"/>
          </ac:spMkLst>
        </pc:spChg>
        <pc:spChg chg="mod">
          <ac:chgData name="Claudia Vasquez" userId="7997ad18-419a-4401-82b0-6f7288da4c6d" providerId="ADAL" clId="{AE30F5CA-7E10-4E90-818B-8039052768D4}" dt="2022-05-11T05:08:15.592" v="227" actId="1036"/>
          <ac:spMkLst>
            <pc:docMk/>
            <pc:sldMk cId="4072213406" sldId="276"/>
            <ac:spMk id="25" creationId="{EC81DA9D-94DA-4313-94C2-D9B85B5C1877}"/>
          </ac:spMkLst>
        </pc:spChg>
        <pc:picChg chg="mod">
          <ac:chgData name="Claudia Vasquez" userId="7997ad18-419a-4401-82b0-6f7288da4c6d" providerId="ADAL" clId="{AE30F5CA-7E10-4E90-818B-8039052768D4}" dt="2022-05-11T05:08:11.528" v="218" actId="1076"/>
          <ac:picMkLst>
            <pc:docMk/>
            <pc:sldMk cId="4072213406" sldId="276"/>
            <ac:picMk id="15" creationId="{F0223161-BFEB-4315-0B91-D54CC80806B4}"/>
          </ac:picMkLst>
        </pc:picChg>
      </pc:sldChg>
      <pc:sldChg chg="modSp mod">
        <pc:chgData name="Claudia Vasquez" userId="7997ad18-419a-4401-82b0-6f7288da4c6d" providerId="ADAL" clId="{AE30F5CA-7E10-4E90-818B-8039052768D4}" dt="2022-05-11T05:07:48.082" v="215" actId="1037"/>
        <pc:sldMkLst>
          <pc:docMk/>
          <pc:sldMk cId="1940808370" sldId="289"/>
        </pc:sldMkLst>
        <pc:spChg chg="mod">
          <ac:chgData name="Claudia Vasquez" userId="7997ad18-419a-4401-82b0-6f7288da4c6d" providerId="ADAL" clId="{AE30F5CA-7E10-4E90-818B-8039052768D4}" dt="2022-05-11T05:06:38.758" v="153" actId="1035"/>
          <ac:spMkLst>
            <pc:docMk/>
            <pc:sldMk cId="1940808370" sldId="289"/>
            <ac:spMk id="19" creationId="{4E0FE87B-AA14-9A25-D855-2CCBE78AE58C}"/>
          </ac:spMkLst>
        </pc:spChg>
        <pc:spChg chg="mod">
          <ac:chgData name="Claudia Vasquez" userId="7997ad18-419a-4401-82b0-6f7288da4c6d" providerId="ADAL" clId="{AE30F5CA-7E10-4E90-818B-8039052768D4}" dt="2022-05-11T05:07:07.148" v="161" actId="1076"/>
          <ac:spMkLst>
            <pc:docMk/>
            <pc:sldMk cId="1940808370" sldId="289"/>
            <ac:spMk id="24" creationId="{144D977A-3085-075B-A71D-51F8C591D43E}"/>
          </ac:spMkLst>
        </pc:spChg>
        <pc:spChg chg="mod">
          <ac:chgData name="Claudia Vasquez" userId="7997ad18-419a-4401-82b0-6f7288da4c6d" providerId="ADAL" clId="{AE30F5CA-7E10-4E90-818B-8039052768D4}" dt="2022-05-11T05:06:33.496" v="151" actId="1037"/>
          <ac:spMkLst>
            <pc:docMk/>
            <pc:sldMk cId="1940808370" sldId="289"/>
            <ac:spMk id="25" creationId="{6AD85B56-1DC6-8A9A-DE31-D76D3496F706}"/>
          </ac:spMkLst>
        </pc:spChg>
        <pc:spChg chg="mod">
          <ac:chgData name="Claudia Vasquez" userId="7997ad18-419a-4401-82b0-6f7288da4c6d" providerId="ADAL" clId="{AE30F5CA-7E10-4E90-818B-8039052768D4}" dt="2022-05-11T05:07:02.536" v="160" actId="1035"/>
          <ac:spMkLst>
            <pc:docMk/>
            <pc:sldMk cId="1940808370" sldId="289"/>
            <ac:spMk id="26" creationId="{A79C8883-3130-BD1B-D44D-38C50EC1044A}"/>
          </ac:spMkLst>
        </pc:spChg>
        <pc:spChg chg="mod">
          <ac:chgData name="Claudia Vasquez" userId="7997ad18-419a-4401-82b0-6f7288da4c6d" providerId="ADAL" clId="{AE30F5CA-7E10-4E90-818B-8039052768D4}" dt="2022-05-11T05:07:32.724" v="186" actId="20577"/>
          <ac:spMkLst>
            <pc:docMk/>
            <pc:sldMk cId="1940808370" sldId="289"/>
            <ac:spMk id="29" creationId="{B15D4BCD-1733-B853-8BAA-FCFEBD9BA69D}"/>
          </ac:spMkLst>
        </pc:spChg>
        <pc:spChg chg="mod">
          <ac:chgData name="Claudia Vasquez" userId="7997ad18-419a-4401-82b0-6f7288da4c6d" providerId="ADAL" clId="{AE30F5CA-7E10-4E90-818B-8039052768D4}" dt="2022-05-11T05:07:48.082" v="215" actId="1037"/>
          <ac:spMkLst>
            <pc:docMk/>
            <pc:sldMk cId="1940808370" sldId="289"/>
            <ac:spMk id="30" creationId="{FE37C400-6522-2706-6DD0-C7D8A03E1CA4}"/>
          </ac:spMkLst>
        </pc:spChg>
        <pc:spChg chg="mod">
          <ac:chgData name="Claudia Vasquez" userId="7997ad18-419a-4401-82b0-6f7288da4c6d" providerId="ADAL" clId="{AE30F5CA-7E10-4E90-818B-8039052768D4}" dt="2022-05-11T05:06:33.496" v="151" actId="1037"/>
          <ac:spMkLst>
            <pc:docMk/>
            <pc:sldMk cId="1940808370" sldId="289"/>
            <ac:spMk id="31" creationId="{1B1DBA42-03C9-EBFB-5946-7B2053C03A32}"/>
          </ac:spMkLst>
        </pc:spChg>
        <pc:spChg chg="mod">
          <ac:chgData name="Claudia Vasquez" userId="7997ad18-419a-4401-82b0-6f7288da4c6d" providerId="ADAL" clId="{AE30F5CA-7E10-4E90-818B-8039052768D4}" dt="2022-05-11T05:07:10.619" v="162" actId="1076"/>
          <ac:spMkLst>
            <pc:docMk/>
            <pc:sldMk cId="1940808370" sldId="289"/>
            <ac:spMk id="32" creationId="{68E39CC6-5687-AA11-082F-8B2941BD63E5}"/>
          </ac:spMkLst>
        </pc:spChg>
        <pc:spChg chg="mod">
          <ac:chgData name="Claudia Vasquez" userId="7997ad18-419a-4401-82b0-6f7288da4c6d" providerId="ADAL" clId="{AE30F5CA-7E10-4E90-818B-8039052768D4}" dt="2022-05-11T05:06:33.496" v="151" actId="1037"/>
          <ac:spMkLst>
            <pc:docMk/>
            <pc:sldMk cId="1940808370" sldId="289"/>
            <ac:spMk id="33" creationId="{E6538D77-934D-DB8A-31AC-8DEC61D16C41}"/>
          </ac:spMkLst>
        </pc:spChg>
        <pc:spChg chg="mod">
          <ac:chgData name="Claudia Vasquez" userId="7997ad18-419a-4401-82b0-6f7288da4c6d" providerId="ADAL" clId="{AE30F5CA-7E10-4E90-818B-8039052768D4}" dt="2022-05-11T05:07:13.843" v="163" actId="1076"/>
          <ac:spMkLst>
            <pc:docMk/>
            <pc:sldMk cId="1940808370" sldId="289"/>
            <ac:spMk id="34" creationId="{FAC116EB-D6C2-8166-6892-EE9AFA845BB9}"/>
          </ac:spMkLst>
        </pc:spChg>
        <pc:spChg chg="mod">
          <ac:chgData name="Claudia Vasquez" userId="7997ad18-419a-4401-82b0-6f7288da4c6d" providerId="ADAL" clId="{AE30F5CA-7E10-4E90-818B-8039052768D4}" dt="2022-05-11T05:06:33.496" v="151" actId="1037"/>
          <ac:spMkLst>
            <pc:docMk/>
            <pc:sldMk cId="1940808370" sldId="289"/>
            <ac:spMk id="39" creationId="{0A5277E5-E645-4686-F596-09A8B8A35CE8}"/>
          </ac:spMkLst>
        </pc:spChg>
        <pc:spChg chg="mod">
          <ac:chgData name="Claudia Vasquez" userId="7997ad18-419a-4401-82b0-6f7288da4c6d" providerId="ADAL" clId="{AE30F5CA-7E10-4E90-818B-8039052768D4}" dt="2022-05-11T05:07:19.107" v="164" actId="1076"/>
          <ac:spMkLst>
            <pc:docMk/>
            <pc:sldMk cId="1940808370" sldId="289"/>
            <ac:spMk id="40" creationId="{31A608FC-2ED3-2382-8031-EA2B08766F20}"/>
          </ac:spMkLst>
        </pc:spChg>
        <pc:grpChg chg="mod">
          <ac:chgData name="Claudia Vasquez" userId="7997ad18-419a-4401-82b0-6f7288da4c6d" providerId="ADAL" clId="{AE30F5CA-7E10-4E90-818B-8039052768D4}" dt="2022-05-11T05:06:22.713" v="140" actId="1035"/>
          <ac:grpSpMkLst>
            <pc:docMk/>
            <pc:sldMk cId="1940808370" sldId="289"/>
            <ac:grpSpMk id="2" creationId="{0CBF8100-8F75-B2D8-145E-842E7DDC394F}"/>
          </ac:grpSpMkLst>
        </pc:grpChg>
        <pc:grpChg chg="mod">
          <ac:chgData name="Claudia Vasquez" userId="7997ad18-419a-4401-82b0-6f7288da4c6d" providerId="ADAL" clId="{AE30F5CA-7E10-4E90-818B-8039052768D4}" dt="2022-05-11T05:06:22.713" v="140" actId="1035"/>
          <ac:grpSpMkLst>
            <pc:docMk/>
            <pc:sldMk cId="1940808370" sldId="289"/>
            <ac:grpSpMk id="4" creationId="{81651B35-C011-D48E-89E6-75BDA848990D}"/>
          </ac:grpSpMkLst>
        </pc:grpChg>
        <pc:grpChg chg="mod">
          <ac:chgData name="Claudia Vasquez" userId="7997ad18-419a-4401-82b0-6f7288da4c6d" providerId="ADAL" clId="{AE30F5CA-7E10-4E90-818B-8039052768D4}" dt="2022-05-11T05:06:22.713" v="140" actId="1035"/>
          <ac:grpSpMkLst>
            <pc:docMk/>
            <pc:sldMk cId="1940808370" sldId="289"/>
            <ac:grpSpMk id="5" creationId="{449BADC5-145B-AB79-5832-8DD02C567F1B}"/>
          </ac:grpSpMkLst>
        </pc:grpChg>
        <pc:grpChg chg="mod">
          <ac:chgData name="Claudia Vasquez" userId="7997ad18-419a-4401-82b0-6f7288da4c6d" providerId="ADAL" clId="{AE30F5CA-7E10-4E90-818B-8039052768D4}" dt="2022-05-11T05:06:22.713" v="140" actId="1035"/>
          <ac:grpSpMkLst>
            <pc:docMk/>
            <pc:sldMk cId="1940808370" sldId="289"/>
            <ac:grpSpMk id="7" creationId="{EA2B3A7B-85C1-6773-9707-544383499AF4}"/>
          </ac:grpSpMkLst>
        </pc:grpChg>
        <pc:grpChg chg="mod">
          <ac:chgData name="Claudia Vasquez" userId="7997ad18-419a-4401-82b0-6f7288da4c6d" providerId="ADAL" clId="{AE30F5CA-7E10-4E90-818B-8039052768D4}" dt="2022-05-11T05:06:22.713" v="140" actId="1035"/>
          <ac:grpSpMkLst>
            <pc:docMk/>
            <pc:sldMk cId="1940808370" sldId="289"/>
            <ac:grpSpMk id="8" creationId="{95E83142-4A27-C341-BF13-44B8A27E9D9F}"/>
          </ac:grpSpMkLst>
        </pc:grpChg>
        <pc:picChg chg="mod">
          <ac:chgData name="Claudia Vasquez" userId="7997ad18-419a-4401-82b0-6f7288da4c6d" providerId="ADAL" clId="{AE30F5CA-7E10-4E90-818B-8039052768D4}" dt="2022-05-11T05:06:22.713" v="140" actId="1035"/>
          <ac:picMkLst>
            <pc:docMk/>
            <pc:sldMk cId="1940808370" sldId="289"/>
            <ac:picMk id="42" creationId="{7D5E701E-CF47-2D49-41F1-401FD77A1F33}"/>
          </ac:picMkLst>
        </pc:picChg>
        <pc:picChg chg="mod">
          <ac:chgData name="Claudia Vasquez" userId="7997ad18-419a-4401-82b0-6f7288da4c6d" providerId="ADAL" clId="{AE30F5CA-7E10-4E90-818B-8039052768D4}" dt="2022-05-11T05:06:22.713" v="140" actId="1035"/>
          <ac:picMkLst>
            <pc:docMk/>
            <pc:sldMk cId="1940808370" sldId="289"/>
            <ac:picMk id="43" creationId="{3C9D8DD0-C19A-B07A-6A02-0621FB3431EE}"/>
          </ac:picMkLst>
        </pc:picChg>
        <pc:picChg chg="mod">
          <ac:chgData name="Claudia Vasquez" userId="7997ad18-419a-4401-82b0-6f7288da4c6d" providerId="ADAL" clId="{AE30F5CA-7E10-4E90-818B-8039052768D4}" dt="2022-05-11T05:06:22.713" v="140" actId="1035"/>
          <ac:picMkLst>
            <pc:docMk/>
            <pc:sldMk cId="1940808370" sldId="289"/>
            <ac:picMk id="44" creationId="{BF8AECFB-EB2E-7C67-AC03-160B2B056B8F}"/>
          </ac:picMkLst>
        </pc:picChg>
        <pc:picChg chg="mod">
          <ac:chgData name="Claudia Vasquez" userId="7997ad18-419a-4401-82b0-6f7288da4c6d" providerId="ADAL" clId="{AE30F5CA-7E10-4E90-818B-8039052768D4}" dt="2022-05-11T05:06:22.713" v="140" actId="1035"/>
          <ac:picMkLst>
            <pc:docMk/>
            <pc:sldMk cId="1940808370" sldId="289"/>
            <ac:picMk id="45" creationId="{4D3997DA-076F-2334-4269-CE4B774AA948}"/>
          </ac:picMkLst>
        </pc:picChg>
        <pc:picChg chg="mod">
          <ac:chgData name="Claudia Vasquez" userId="7997ad18-419a-4401-82b0-6f7288da4c6d" providerId="ADAL" clId="{AE30F5CA-7E10-4E90-818B-8039052768D4}" dt="2022-05-11T05:06:22.713" v="140" actId="1035"/>
          <ac:picMkLst>
            <pc:docMk/>
            <pc:sldMk cId="1940808370" sldId="289"/>
            <ac:picMk id="46" creationId="{B29B65EE-D9E2-99B7-4BA0-93497EB80C6B}"/>
          </ac:picMkLst>
        </pc:picChg>
      </pc:sldChg>
      <pc:sldChg chg="modSp mod">
        <pc:chgData name="Claudia Vasquez" userId="7997ad18-419a-4401-82b0-6f7288da4c6d" providerId="ADAL" clId="{AE30F5CA-7E10-4E90-818B-8039052768D4}" dt="2022-05-11T05:02:47.206" v="99" actId="1037"/>
        <pc:sldMkLst>
          <pc:docMk/>
          <pc:sldMk cId="3579616438" sldId="290"/>
        </pc:sldMkLst>
        <pc:grpChg chg="mod">
          <ac:chgData name="Claudia Vasquez" userId="7997ad18-419a-4401-82b0-6f7288da4c6d" providerId="ADAL" clId="{AE30F5CA-7E10-4E90-818B-8039052768D4}" dt="2022-05-11T05:02:47.206" v="99" actId="1037"/>
          <ac:grpSpMkLst>
            <pc:docMk/>
            <pc:sldMk cId="3579616438" sldId="290"/>
            <ac:grpSpMk id="4" creationId="{81651B35-C011-D48E-89E6-75BDA848990D}"/>
          </ac:grpSpMkLst>
        </pc:grpChg>
        <pc:grpChg chg="mod">
          <ac:chgData name="Claudia Vasquez" userId="7997ad18-419a-4401-82b0-6f7288da4c6d" providerId="ADAL" clId="{AE30F5CA-7E10-4E90-818B-8039052768D4}" dt="2022-05-11T05:02:47.206" v="99" actId="1037"/>
          <ac:grpSpMkLst>
            <pc:docMk/>
            <pc:sldMk cId="3579616438" sldId="290"/>
            <ac:grpSpMk id="5" creationId="{449BADC5-145B-AB79-5832-8DD02C567F1B}"/>
          </ac:grpSpMkLst>
        </pc:grpChg>
        <pc:grpChg chg="mod">
          <ac:chgData name="Claudia Vasquez" userId="7997ad18-419a-4401-82b0-6f7288da4c6d" providerId="ADAL" clId="{AE30F5CA-7E10-4E90-818B-8039052768D4}" dt="2022-05-11T05:02:47.206" v="99" actId="1037"/>
          <ac:grpSpMkLst>
            <pc:docMk/>
            <pc:sldMk cId="3579616438" sldId="290"/>
            <ac:grpSpMk id="7" creationId="{EA2B3A7B-85C1-6773-9707-544383499AF4}"/>
          </ac:grpSpMkLst>
        </pc:grpChg>
        <pc:graphicFrameChg chg="mod modGraphic">
          <ac:chgData name="Claudia Vasquez" userId="7997ad18-419a-4401-82b0-6f7288da4c6d" providerId="ADAL" clId="{AE30F5CA-7E10-4E90-818B-8039052768D4}" dt="2022-05-11T05:01:19.828" v="87" actId="1037"/>
          <ac:graphicFrameMkLst>
            <pc:docMk/>
            <pc:sldMk cId="3579616438" sldId="290"/>
            <ac:graphicFrameMk id="47" creationId="{07D62F30-F10A-9666-DB60-1AE43FCE0969}"/>
          </ac:graphicFrameMkLst>
        </pc:graphicFrameChg>
        <pc:picChg chg="mod">
          <ac:chgData name="Claudia Vasquez" userId="7997ad18-419a-4401-82b0-6f7288da4c6d" providerId="ADAL" clId="{AE30F5CA-7E10-4E90-818B-8039052768D4}" dt="2022-05-11T05:02:42.117" v="94" actId="1037"/>
          <ac:picMkLst>
            <pc:docMk/>
            <pc:sldMk cId="3579616438" sldId="290"/>
            <ac:picMk id="42" creationId="{7D5E701E-CF47-2D49-41F1-401FD77A1F33}"/>
          </ac:picMkLst>
        </pc:picChg>
        <pc:picChg chg="mod">
          <ac:chgData name="Claudia Vasquez" userId="7997ad18-419a-4401-82b0-6f7288da4c6d" providerId="ADAL" clId="{AE30F5CA-7E10-4E90-818B-8039052768D4}" dt="2022-05-11T05:02:42.117" v="94" actId="1037"/>
          <ac:picMkLst>
            <pc:docMk/>
            <pc:sldMk cId="3579616438" sldId="290"/>
            <ac:picMk id="44" creationId="{BF8AECFB-EB2E-7C67-AC03-160B2B056B8F}"/>
          </ac:picMkLst>
        </pc:picChg>
        <pc:picChg chg="mod">
          <ac:chgData name="Claudia Vasquez" userId="7997ad18-419a-4401-82b0-6f7288da4c6d" providerId="ADAL" clId="{AE30F5CA-7E10-4E90-818B-8039052768D4}" dt="2022-05-11T05:02:42.117" v="94" actId="1037"/>
          <ac:picMkLst>
            <pc:docMk/>
            <pc:sldMk cId="3579616438" sldId="290"/>
            <ac:picMk id="45" creationId="{4D3997DA-076F-2334-4269-CE4B774AA94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02615-951C-49D1-B908-633153A247E0}" type="datetimeFigureOut">
              <a:rPr lang="es-ES" smtClean="0"/>
              <a:t>13/05/2022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87CC0-E02B-41BF-867E-552AA1D5DF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1386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ESTE – MODIFICAR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87CC0-E02B-41BF-867E-552AA1D5DF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105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ESTE – MODIFICAR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87CC0-E02B-41BF-867E-552AA1D5DF4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7202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OK -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87CC0-E02B-41BF-867E-552AA1D5DF4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0090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OK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87CC0-E02B-41BF-867E-552AA1D5DF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2816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OK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87CC0-E02B-41BF-867E-552AA1D5DF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024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13/5/2022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25215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13/5/2022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120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13/5/2022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1686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13/5/2022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43872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13/5/2022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37932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13/5/2022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57592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13/5/2022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05994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13/5/2022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23009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13/5/2022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25544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13/5/2022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24416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13/5/2022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04944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2F814-A5A9-4915-BA2C-D498CBB3B7CE}" type="datetimeFigureOut">
              <a:rPr lang="en-MY" smtClean="0"/>
              <a:t>13/5/2022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91027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28.png"/><Relationship Id="rId7" Type="http://schemas.openxmlformats.org/officeDocument/2006/relationships/slide" Target="slide1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30.png"/><Relationship Id="rId10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Info@nfticket.pe" TargetMode="External"/><Relationship Id="rId5" Type="http://schemas.openxmlformats.org/officeDocument/2006/relationships/hyperlink" Target="http://www.nfticket.pe/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B8B347D0-F81E-7CA2-FEB7-13875779B51C}"/>
              </a:ext>
            </a:extLst>
          </p:cNvPr>
          <p:cNvGrpSpPr/>
          <p:nvPr/>
        </p:nvGrpSpPr>
        <p:grpSpPr>
          <a:xfrm>
            <a:off x="-142567" y="9533780"/>
            <a:ext cx="13587475" cy="13587475"/>
            <a:chOff x="-697739" y="-2157477"/>
            <a:chExt cx="13587475" cy="13587475"/>
          </a:xfrm>
        </p:grpSpPr>
        <p:pic>
          <p:nvPicPr>
            <p:cNvPr id="19" name="Imagen 18" descr="Imagen que contiene cepillo, alimentos, lluvia&#10;&#10;Descripción generada automáticamente">
              <a:extLst>
                <a:ext uri="{FF2B5EF4-FFF2-40B4-BE49-F238E27FC236}">
                  <a16:creationId xmlns:a16="http://schemas.microsoft.com/office/drawing/2014/main" id="{F3527C4E-5F5B-35E9-9C61-768F1C958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7739" y="-2157477"/>
              <a:ext cx="13587475" cy="13587475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6F71BC57-ADD7-ACAE-4F6C-E3A728DCF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02541" y="1335541"/>
              <a:ext cx="4186917" cy="418691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Summary Zoom 5">
                <a:extLst>
                  <a:ext uri="{FF2B5EF4-FFF2-40B4-BE49-F238E27FC236}">
                    <a16:creationId xmlns:a16="http://schemas.microsoft.com/office/drawing/2014/main" id="{220C60D8-378A-4E72-817A-5120A45D9C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9510446"/>
                  </p:ext>
                </p:extLst>
              </p:nvPr>
            </p:nvGraphicFramePr>
            <p:xfrm>
              <a:off x="12400935" y="0"/>
              <a:ext cx="10515600" cy="6858000"/>
            </p:xfrm>
            <a:graphic>
              <a:graphicData uri="http://schemas.microsoft.com/office/powerpoint/2016/summaryzoom">
                <psuz:summaryZm>
                  <psuz:summaryZmObj sectionId="{EDFE2C77-733B-44CC-A61F-07105A261AB5}" offsetFactorX="-45833" offsetFactorY="-7778">
                    <psuz:zmPr id="{159CF7C7-81B9-4433-9DD4-448595E5449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8" y="0"/>
                          <a:ext cx="5486400" cy="30861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119DCF1-F516-40A2-9088-BBBD56A73B12}" offsetFactorX="39394" offsetFactorY="-3333">
                    <psuz:zmPr id="{5E06A339-FCF5-47BC-91B1-3CD93BE8E879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675912" y="3429010"/>
                          <a:ext cx="5486400" cy="30861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Summary Zoom 5">
                <a:extLst>
                  <a:ext uri="{FF2B5EF4-FFF2-40B4-BE49-F238E27FC236}">
                    <a16:creationId xmlns:a16="http://schemas.microsoft.com/office/drawing/2014/main" id="{220C60D8-378A-4E72-817A-5120A45D9C9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2400935" y="0"/>
                <a:ext cx="10515600" cy="6858000"/>
                <a:chOff x="12400935" y="0"/>
                <a:chExt cx="10515600" cy="6858000"/>
              </a:xfrm>
            </p:grpSpPr>
            <p:pic>
              <p:nvPicPr>
                <p:cNvPr id="2" name="Picture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400953" y="0"/>
                  <a:ext cx="5486400" cy="30861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076847" y="3429010"/>
                  <a:ext cx="5486400" cy="30861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848963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6">
            <a:extLst>
              <a:ext uri="{FF2B5EF4-FFF2-40B4-BE49-F238E27FC236}">
                <a16:creationId xmlns:a16="http://schemas.microsoft.com/office/drawing/2014/main" id="{CEC78B57-5992-7015-1875-05E109717304}"/>
              </a:ext>
            </a:extLst>
          </p:cNvPr>
          <p:cNvSpPr txBox="1"/>
          <p:nvPr/>
        </p:nvSpPr>
        <p:spPr>
          <a:xfrm>
            <a:off x="3965447" y="757595"/>
            <a:ext cx="42611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Nuevas Modalidades de</a:t>
            </a:r>
          </a:p>
          <a:p>
            <a:pPr algn="ctr"/>
            <a:r>
              <a:rPr lang="es-ES" sz="32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Venta de Entradas</a:t>
            </a:r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DA06D358-9D2B-9894-4EB5-5BB3F7239C68}"/>
              </a:ext>
            </a:extLst>
          </p:cNvPr>
          <p:cNvGrpSpPr/>
          <p:nvPr/>
        </p:nvGrpSpPr>
        <p:grpSpPr>
          <a:xfrm>
            <a:off x="2417903" y="2865198"/>
            <a:ext cx="2794588" cy="1075157"/>
            <a:chOff x="2813692" y="1827638"/>
            <a:chExt cx="2794588" cy="1075157"/>
          </a:xfrm>
        </p:grpSpPr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89771F2F-A6BA-4C22-1EF7-1DA3EF885933}"/>
                </a:ext>
              </a:extLst>
            </p:cNvPr>
            <p:cNvSpPr txBox="1"/>
            <p:nvPr/>
          </p:nvSpPr>
          <p:spPr>
            <a:xfrm>
              <a:off x="2813692" y="2164131"/>
              <a:ext cx="27945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Vende entradas con precios y zonas fijas de la forma más sencilla.</a:t>
              </a:r>
            </a:p>
          </p:txBody>
        </p:sp>
        <p:sp>
          <p:nvSpPr>
            <p:cNvPr id="25" name="TextBox 22">
              <a:extLst>
                <a:ext uri="{FF2B5EF4-FFF2-40B4-BE49-F238E27FC236}">
                  <a16:creationId xmlns:a16="http://schemas.microsoft.com/office/drawing/2014/main" id="{F0E780E0-FF91-6FE8-0ED0-2012F4A565CC}"/>
                </a:ext>
              </a:extLst>
            </p:cNvPr>
            <p:cNvSpPr txBox="1"/>
            <p:nvPr/>
          </p:nvSpPr>
          <p:spPr>
            <a:xfrm>
              <a:off x="2813692" y="1827638"/>
              <a:ext cx="24447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solidFill>
                    <a:srgbClr val="00D19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Venta</a:t>
              </a:r>
              <a:r>
                <a:rPr lang="en-US" sz="1400" b="1" dirty="0">
                  <a:solidFill>
                    <a:srgbClr val="00D19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sz="1400" b="1" dirty="0" err="1">
                  <a:solidFill>
                    <a:srgbClr val="00D19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Tradicional</a:t>
              </a:r>
              <a:endParaRPr lang="en-US" sz="1400" b="1" dirty="0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79FAAE27-C898-4960-5AE8-0E91DF271EDD}"/>
              </a:ext>
            </a:extLst>
          </p:cNvPr>
          <p:cNvGrpSpPr/>
          <p:nvPr/>
        </p:nvGrpSpPr>
        <p:grpSpPr>
          <a:xfrm>
            <a:off x="7446811" y="2745223"/>
            <a:ext cx="4146667" cy="1435866"/>
            <a:chOff x="2813692" y="3163772"/>
            <a:chExt cx="2479091" cy="1883158"/>
          </a:xfrm>
        </p:grpSpPr>
        <p:sp>
          <p:nvSpPr>
            <p:cNvPr id="24" name="TextBox 20">
              <a:extLst>
                <a:ext uri="{FF2B5EF4-FFF2-40B4-BE49-F238E27FC236}">
                  <a16:creationId xmlns:a16="http://schemas.microsoft.com/office/drawing/2014/main" id="{BB38DD74-5F94-6C9F-E875-18A4003EFAA7}"/>
                </a:ext>
              </a:extLst>
            </p:cNvPr>
            <p:cNvSpPr txBox="1"/>
            <p:nvPr/>
          </p:nvSpPr>
          <p:spPr>
            <a:xfrm>
              <a:off x="2813692" y="3513048"/>
              <a:ext cx="2479091" cy="1533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Financia eventos junto a tus comunidades depositando tokens a cambio de tickets. En caso no se organice, se devuelve el 100%. Si se organiza se le entrega la cantidad de entradas que compró.</a:t>
              </a:r>
            </a:p>
          </p:txBody>
        </p:sp>
        <p:sp>
          <p:nvSpPr>
            <p:cNvPr id="26" name="TextBox 23">
              <a:extLst>
                <a:ext uri="{FF2B5EF4-FFF2-40B4-BE49-F238E27FC236}">
                  <a16:creationId xmlns:a16="http://schemas.microsoft.com/office/drawing/2014/main" id="{DA54BCD2-B655-72C2-6DB8-98DDD606FC15}"/>
                </a:ext>
              </a:extLst>
            </p:cNvPr>
            <p:cNvSpPr txBox="1"/>
            <p:nvPr/>
          </p:nvSpPr>
          <p:spPr>
            <a:xfrm>
              <a:off x="2813692" y="3163772"/>
              <a:ext cx="2345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D19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“Crowdfunding”</a:t>
              </a:r>
            </a:p>
          </p:txBody>
        </p:sp>
      </p:grpSp>
      <p:pic>
        <p:nvPicPr>
          <p:cNvPr id="5" name="Imagen 4" descr="Imagen que contiene plátano, puesto, naranja, alimentos&#10;&#10;Descripción generada automáticamente">
            <a:extLst>
              <a:ext uri="{FF2B5EF4-FFF2-40B4-BE49-F238E27FC236}">
                <a16:creationId xmlns:a16="http://schemas.microsoft.com/office/drawing/2014/main" id="{063E6CEA-D954-5766-BAD9-FE348890BA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52" y="2656584"/>
            <a:ext cx="1647019" cy="1647019"/>
          </a:xfrm>
          <a:prstGeom prst="rect">
            <a:avLst/>
          </a:prstGeom>
        </p:spPr>
      </p:pic>
      <p:pic>
        <p:nvPicPr>
          <p:cNvPr id="7" name="Imagen 6" descr="Flecha&#10;&#10;Descripción generada automáticamente con confianza media">
            <a:extLst>
              <a:ext uri="{FF2B5EF4-FFF2-40B4-BE49-F238E27FC236}">
                <a16:creationId xmlns:a16="http://schemas.microsoft.com/office/drawing/2014/main" id="{7631FFE6-16E2-2765-76A1-311BD7F733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22" y="2406000"/>
            <a:ext cx="1816467" cy="1816467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50117060-23A7-1EE7-465B-9BBD292C48B4}"/>
              </a:ext>
            </a:extLst>
          </p:cNvPr>
          <p:cNvGrpSpPr/>
          <p:nvPr/>
        </p:nvGrpSpPr>
        <p:grpSpPr>
          <a:xfrm>
            <a:off x="3749167" y="4702140"/>
            <a:ext cx="5572987" cy="1478375"/>
            <a:chOff x="767566" y="4955942"/>
            <a:chExt cx="5572987" cy="1478375"/>
          </a:xfrm>
        </p:grpSpPr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FA89B431-E7D5-7B7C-2F7A-B87D5FCF601B}"/>
                </a:ext>
              </a:extLst>
            </p:cNvPr>
            <p:cNvGrpSpPr/>
            <p:nvPr/>
          </p:nvGrpSpPr>
          <p:grpSpPr>
            <a:xfrm>
              <a:off x="2417903" y="5054525"/>
              <a:ext cx="3922650" cy="1065765"/>
              <a:chOff x="2813692" y="4369752"/>
              <a:chExt cx="3922650" cy="1065765"/>
            </a:xfrm>
          </p:grpSpPr>
          <p:sp>
            <p:nvSpPr>
              <p:cNvPr id="14" name="TextBox 12">
                <a:extLst>
                  <a:ext uri="{FF2B5EF4-FFF2-40B4-BE49-F238E27FC236}">
                    <a16:creationId xmlns:a16="http://schemas.microsoft.com/office/drawing/2014/main" id="{3B85725B-76FF-01A4-4A65-8B4D2EC0F6FF}"/>
                  </a:ext>
                </a:extLst>
              </p:cNvPr>
              <p:cNvSpPr txBox="1"/>
              <p:nvPr/>
            </p:nvSpPr>
            <p:spPr>
              <a:xfrm>
                <a:off x="2813692" y="4696853"/>
                <a:ext cx="392265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>
                    <a:latin typeface="Poppins Medium" panose="00000600000000000000" pitchFamily="2" charset="0"/>
                    <a:cs typeface="Poppins Medium" panose="00000600000000000000" pitchFamily="2" charset="0"/>
                  </a:rPr>
                  <a:t>Subasta lotes de entradas para capturar el valor máximo que los participantes están dispuestos a desembolsar.</a:t>
                </a:r>
              </a:p>
            </p:txBody>
          </p:sp>
          <p:sp>
            <p:nvSpPr>
              <p:cNvPr id="27" name="TextBox 24">
                <a:extLst>
                  <a:ext uri="{FF2B5EF4-FFF2-40B4-BE49-F238E27FC236}">
                    <a16:creationId xmlns:a16="http://schemas.microsoft.com/office/drawing/2014/main" id="{DBADFF76-E0A3-D6E6-2CE6-B6FF838C355B}"/>
                  </a:ext>
                </a:extLst>
              </p:cNvPr>
              <p:cNvSpPr txBox="1"/>
              <p:nvPr/>
            </p:nvSpPr>
            <p:spPr>
              <a:xfrm>
                <a:off x="2813692" y="4369752"/>
                <a:ext cx="29802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err="1">
                    <a:solidFill>
                      <a:srgbClr val="00D190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Subastas</a:t>
                </a:r>
                <a:endParaRPr lang="en-US" sz="1400" b="1" dirty="0">
                  <a:solidFill>
                    <a:srgbClr val="00D19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endParaRPr>
              </a:p>
            </p:txBody>
          </p:sp>
        </p:grpSp>
        <p:pic>
          <p:nvPicPr>
            <p:cNvPr id="9" name="Imagen 8" descr="Icono&#10;&#10;Descripción generada automáticamente">
              <a:extLst>
                <a:ext uri="{FF2B5EF4-FFF2-40B4-BE49-F238E27FC236}">
                  <a16:creationId xmlns:a16="http://schemas.microsoft.com/office/drawing/2014/main" id="{D68AA477-CBB2-E0AE-7981-9F3A9B751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566" y="4955942"/>
              <a:ext cx="1478375" cy="1478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3371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cepillo, alimentos, lluvia&#10;&#10;Descripción generada automáticamente">
            <a:extLst>
              <a:ext uri="{FF2B5EF4-FFF2-40B4-BE49-F238E27FC236}">
                <a16:creationId xmlns:a16="http://schemas.microsoft.com/office/drawing/2014/main" id="{7AC4D87A-D0E3-E6A9-0910-A74CCF2558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9184" y="-3683921"/>
            <a:ext cx="16783903" cy="16783903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F7602F-0113-A1DF-1220-D8E794FEBA17}"/>
              </a:ext>
            </a:extLst>
          </p:cNvPr>
          <p:cNvSpPr txBox="1"/>
          <p:nvPr/>
        </p:nvSpPr>
        <p:spPr>
          <a:xfrm>
            <a:off x="838200" y="2771537"/>
            <a:ext cx="6130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Protocolo</a:t>
            </a:r>
            <a:endParaRPr lang="en-MY" sz="8000" b="1" dirty="0">
              <a:latin typeface="Century Gothic" panose="020B0502020202020204" pitchFamily="34" charset="0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FDA83910-1AF5-F0B8-6327-940A2EB43116}"/>
              </a:ext>
            </a:extLst>
          </p:cNvPr>
          <p:cNvSpPr txBox="1"/>
          <p:nvPr/>
        </p:nvSpPr>
        <p:spPr>
          <a:xfrm>
            <a:off x="838200" y="3885365"/>
            <a:ext cx="47681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NFTICKET opera </a:t>
            </a:r>
            <a:r>
              <a:rPr lang="en-US" sz="1600" dirty="0" err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usando</a:t>
            </a:r>
            <a:r>
              <a:rPr lang="en-US" sz="16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contratos</a:t>
            </a:r>
            <a:r>
              <a:rPr lang="en-US" sz="16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inteligentes</a:t>
            </a:r>
            <a:r>
              <a:rPr lang="en-US" sz="16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que </a:t>
            </a:r>
            <a:r>
              <a:rPr lang="en-US" sz="1600" dirty="0" err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automatizan</a:t>
            </a:r>
            <a:r>
              <a:rPr lang="en-US" sz="16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los</a:t>
            </a:r>
            <a:r>
              <a:rPr lang="en-US" sz="16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procesos</a:t>
            </a:r>
            <a:endParaRPr lang="en-US" sz="16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3" name="Imagen 2" descr="Imagen que contiene objeto, rosa, plástico, contenedor&#10;&#10;Descripción generada automáticamente">
            <a:extLst>
              <a:ext uri="{FF2B5EF4-FFF2-40B4-BE49-F238E27FC236}">
                <a16:creationId xmlns:a16="http://schemas.microsoft.com/office/drawing/2014/main" id="{9A9C8FB2-A1CF-15C5-D3C3-7E068CCB3F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09" y="640414"/>
            <a:ext cx="996615" cy="996615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50B53826-E374-B5C8-115B-0DEE556D5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270" y="2140121"/>
            <a:ext cx="1112691" cy="1112691"/>
          </a:xfrm>
          <a:prstGeom prst="rect">
            <a:avLst/>
          </a:prstGeom>
        </p:spPr>
      </p:pic>
      <p:pic>
        <p:nvPicPr>
          <p:cNvPr id="13" name="Imagen 12" descr="Imagen que contiene juguete, silla&#10;&#10;Descripción generada automáticamente">
            <a:extLst>
              <a:ext uri="{FF2B5EF4-FFF2-40B4-BE49-F238E27FC236}">
                <a16:creationId xmlns:a16="http://schemas.microsoft.com/office/drawing/2014/main" id="{5538A33E-AAA9-8C93-0026-BFC99F208D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667" y="3609187"/>
            <a:ext cx="1112691" cy="1112691"/>
          </a:xfrm>
          <a:prstGeom prst="rect">
            <a:avLst/>
          </a:prstGeom>
        </p:spPr>
      </p:pic>
      <p:pic>
        <p:nvPicPr>
          <p:cNvPr id="15" name="Imagen 14" descr="Imagen de la pantalla de un celular con la pantalla encendida&#10;&#10;Descripción generada automáticamente con confianza media">
            <a:extLst>
              <a:ext uri="{FF2B5EF4-FFF2-40B4-BE49-F238E27FC236}">
                <a16:creationId xmlns:a16="http://schemas.microsoft.com/office/drawing/2014/main" id="{F0223161-BFEB-4315-0B91-D54CC80806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430" y="4742304"/>
            <a:ext cx="1393729" cy="1537620"/>
          </a:xfrm>
          <a:prstGeom prst="rect">
            <a:avLst/>
          </a:prstGeom>
        </p:spPr>
      </p:pic>
      <p:sp>
        <p:nvSpPr>
          <p:cNvPr id="16" name="TextBox 6">
            <a:extLst>
              <a:ext uri="{FF2B5EF4-FFF2-40B4-BE49-F238E27FC236}">
                <a16:creationId xmlns:a16="http://schemas.microsoft.com/office/drawing/2014/main" id="{95E52D38-9497-3297-1AEE-F09BC2AB4842}"/>
              </a:ext>
            </a:extLst>
          </p:cNvPr>
          <p:cNvSpPr txBox="1"/>
          <p:nvPr/>
        </p:nvSpPr>
        <p:spPr>
          <a:xfrm>
            <a:off x="7656583" y="789438"/>
            <a:ext cx="40450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Nuestro token nativo (NFTK) permitirá otorgar </a:t>
            </a:r>
            <a:r>
              <a:rPr lang="es-ES" sz="1100" dirty="0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recompensas a usuarios y realizar transacciones en nuestra aplicación</a:t>
            </a:r>
            <a:r>
              <a:rPr lang="es-E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. Además, podrás pagar y cobrar con otras criptomonedas y usando otras billeteras.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7857EFF-5992-76FF-1C91-6BE462F1068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28" y="5674141"/>
            <a:ext cx="877343" cy="877343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A13B8103-761F-4A92-6627-E2FB4FC22CE1}"/>
              </a:ext>
            </a:extLst>
          </p:cNvPr>
          <p:cNvSpPr txBox="1"/>
          <p:nvPr/>
        </p:nvSpPr>
        <p:spPr>
          <a:xfrm>
            <a:off x="6621527" y="2414355"/>
            <a:ext cx="3872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El momento en el cual se crea un evento </a:t>
            </a:r>
            <a:r>
              <a:rPr lang="es-ES" sz="1100" dirty="0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se emitirán tokens no fungibles (NFT)</a:t>
            </a:r>
            <a:r>
              <a:rPr lang="es-E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que darán accesos a este. El comportamiento dependerá del tipo de evento y requerimientos del organizador.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7F8747CA-D504-1E0E-03EB-6BEB9298F569}"/>
              </a:ext>
            </a:extLst>
          </p:cNvPr>
          <p:cNvSpPr txBox="1"/>
          <p:nvPr/>
        </p:nvSpPr>
        <p:spPr>
          <a:xfrm>
            <a:off x="7685357" y="3780811"/>
            <a:ext cx="40162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Busca eventos en nuestra plataforma. </a:t>
            </a:r>
            <a:r>
              <a:rPr lang="es-ES" sz="1100" dirty="0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NFTICKET te permite adquirir entradas tanto del organizador como en el mercado secundario</a:t>
            </a:r>
            <a:r>
              <a:rPr lang="es-E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. Además, otorga regalías a los organizadores por las reventas.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749ADA07-D0CE-516E-AAA3-4B37BB67C352}"/>
              </a:ext>
            </a:extLst>
          </p:cNvPr>
          <p:cNvSpPr txBox="1"/>
          <p:nvPr/>
        </p:nvSpPr>
        <p:spPr>
          <a:xfrm>
            <a:off x="6533710" y="1646798"/>
            <a:ext cx="996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ERC-20</a:t>
            </a:r>
            <a:endParaRPr lang="en-MY" sz="1400" b="1" dirty="0">
              <a:latin typeface="Century Gothic" panose="020B0502020202020204" pitchFamily="34" charset="0"/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348617AB-6DA9-BF13-2BE8-F66DB3EF67E6}"/>
              </a:ext>
            </a:extLst>
          </p:cNvPr>
          <p:cNvSpPr txBox="1"/>
          <p:nvPr/>
        </p:nvSpPr>
        <p:spPr>
          <a:xfrm>
            <a:off x="10704987" y="3238296"/>
            <a:ext cx="996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ERC-721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5A420BB9-94DE-7191-7D9C-AEBAE3EDA74C}"/>
              </a:ext>
            </a:extLst>
          </p:cNvPr>
          <p:cNvSpPr txBox="1"/>
          <p:nvPr/>
        </p:nvSpPr>
        <p:spPr>
          <a:xfrm>
            <a:off x="6621527" y="5369245"/>
            <a:ext cx="3872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Nuestra compañía contará con una </a:t>
            </a:r>
            <a:r>
              <a:rPr lang="en-MY" sz="1100" dirty="0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Plataforma Web </a:t>
            </a:r>
            <a:r>
              <a:rPr lang="en-MY" sz="1100" dirty="0">
                <a:latin typeface="Poppins Medium" panose="00000600000000000000" pitchFamily="2" charset="0"/>
                <a:cs typeface="Poppins Medium" panose="00000600000000000000" pitchFamily="2" charset="0"/>
              </a:rPr>
              <a:t>y </a:t>
            </a:r>
            <a:r>
              <a:rPr lang="en-MY" sz="1100" dirty="0" err="1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aplicaciones</a:t>
            </a:r>
            <a:r>
              <a:rPr lang="en-MY" sz="1100" dirty="0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MY" sz="1100" dirty="0" err="1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móviles</a:t>
            </a:r>
            <a:r>
              <a:rPr lang="en-MY" sz="1100" dirty="0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MY" sz="1100" dirty="0">
                <a:latin typeface="Poppins Medium" panose="00000600000000000000" pitchFamily="2" charset="0"/>
                <a:cs typeface="Poppins Medium" panose="00000600000000000000" pitchFamily="2" charset="0"/>
              </a:rPr>
              <a:t>para </a:t>
            </a:r>
            <a:r>
              <a:rPr lang="en-MY" sz="1100" dirty="0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Android y iOS </a:t>
            </a:r>
            <a:r>
              <a:rPr lang="en-MY" sz="11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donde</a:t>
            </a:r>
            <a:r>
              <a:rPr lang="en-MY" sz="1100" dirty="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MY" sz="11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los</a:t>
            </a:r>
            <a:r>
              <a:rPr lang="en-MY" sz="1100" dirty="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MY" sz="11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usuarios</a:t>
            </a:r>
            <a:r>
              <a:rPr lang="en-MY" sz="1100" dirty="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MY" sz="11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podrán</a:t>
            </a:r>
            <a:r>
              <a:rPr lang="en-MY" sz="1100" dirty="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MY" sz="11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realizar</a:t>
            </a:r>
            <a:r>
              <a:rPr lang="en-MY" sz="1100" dirty="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MY" sz="11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operaciones</a:t>
            </a:r>
            <a:r>
              <a:rPr lang="en-MY" sz="1100" dirty="0">
                <a:latin typeface="Poppins Medium" panose="00000600000000000000" pitchFamily="2" charset="0"/>
                <a:cs typeface="Poppins Medium" panose="00000600000000000000" pitchFamily="2" charset="0"/>
              </a:rPr>
              <a:t>.</a:t>
            </a:r>
            <a:endParaRPr lang="en-MY" sz="1100" dirty="0">
              <a:solidFill>
                <a:srgbClr val="00D190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23" name="Imagen 22" descr="Imagen que contiene botella, alimentos&#10;&#10;Descripción generada automáticamente">
            <a:extLst>
              <a:ext uri="{FF2B5EF4-FFF2-40B4-BE49-F238E27FC236}">
                <a16:creationId xmlns:a16="http://schemas.microsoft.com/office/drawing/2014/main" id="{7A908F41-F264-3D72-A32D-E237B2495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4302" y="1091641"/>
            <a:ext cx="4840965" cy="4840965"/>
          </a:xfrm>
          <a:prstGeom prst="rect">
            <a:avLst/>
          </a:prstGeom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06C8402D-B9CC-59A6-9D1B-6D8FBAFB6E32}"/>
              </a:ext>
            </a:extLst>
          </p:cNvPr>
          <p:cNvSpPr txBox="1"/>
          <p:nvPr/>
        </p:nvSpPr>
        <p:spPr>
          <a:xfrm>
            <a:off x="6475594" y="4668276"/>
            <a:ext cx="130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Marketplace</a:t>
            </a: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EC81DA9D-94DA-4313-94C2-D9B85B5C1877}"/>
              </a:ext>
            </a:extLst>
          </p:cNvPr>
          <p:cNvSpPr txBox="1"/>
          <p:nvPr/>
        </p:nvSpPr>
        <p:spPr>
          <a:xfrm>
            <a:off x="10592698" y="6178362"/>
            <a:ext cx="130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Plataformas</a:t>
            </a:r>
            <a:endParaRPr lang="en-MY" sz="1400" b="1" dirty="0">
              <a:solidFill>
                <a:srgbClr val="00D190"/>
              </a:solidFill>
              <a:latin typeface="Gogh Extra Bold" panose="000009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213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cepillo, alimentos, lluvia&#10;&#10;Descripción generada automáticamente">
            <a:extLst>
              <a:ext uri="{FF2B5EF4-FFF2-40B4-BE49-F238E27FC236}">
                <a16:creationId xmlns:a16="http://schemas.microsoft.com/office/drawing/2014/main" id="{7AC4D87A-D0E3-E6A9-0910-A74CCF2558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9184" y="-3683921"/>
            <a:ext cx="16783903" cy="16783903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9727D4F0-47C5-495C-9DAF-BE6C8223B2C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8200" y="0"/>
              <a:ext cx="10515600" cy="6858000"/>
            </p:xfrm>
            <a:graphic>
              <a:graphicData uri="http://schemas.microsoft.com/office/powerpoint/2016/summaryzoom">
                <psuz:summaryZm>
                  <psuz:summaryZmObj sectionId="{8D9AA0DF-0C9E-415C-BD1F-7932EEB99021}" offsetFactorX="101105" offsetFactorY="-18684" scaleFactorX="71083" scaleFactorY="71083">
                    <psuz:zmPr id="{77D43EA5-28FE-4B87-AFC8-1BC6DE605A9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905543" y="566041"/>
                          <a:ext cx="3363661" cy="189205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760621AF-2D1D-4E5D-AE85-C85F8AE3E2E1}" offsetFactorX="-1989" offsetFactorY="56348" scaleFactorX="72395" scaleFactorY="72395">
                    <psuz:zmPr id="{C02ABDF2-F6A7-401B-9B14-894E9C6D94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905543" y="2545752"/>
                          <a:ext cx="3425745" cy="192698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6E676CF4-E2BD-47E0-97EF-7C366DEA76D6}" offsetFactorX="101577" offsetFactorY="26582" scaleFactorX="72028" scaleFactorY="72028">
                    <psuz:zmPr id="{E8FEE9D4-FE48-4790-AB8F-D56EB07E068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905519" y="4597548"/>
                          <a:ext cx="3408379" cy="191721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9727D4F0-47C5-495C-9DAF-BE6C8223B2CB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0"/>
                <a:ext cx="10515600" cy="6858000"/>
                <a:chOff x="838200" y="0"/>
                <a:chExt cx="10515600" cy="6858000"/>
              </a:xfrm>
            </p:grpSpPr>
            <p:pic>
              <p:nvPicPr>
                <p:cNvPr id="2" name="Picture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43743" y="566041"/>
                  <a:ext cx="3363661" cy="1892059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3743" y="2545752"/>
                  <a:ext cx="3425745" cy="1926981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7" name="Picture 7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43719" y="4597548"/>
                  <a:ext cx="3408379" cy="1917213"/>
                </a:xfrm>
                <a:prstGeom prst="rect">
                  <a:avLst/>
                </a:prstGeom>
                <a:ln w="3175">
                  <a:noFill/>
                </a:ln>
              </p:spPr>
            </p:pic>
          </p:grpSp>
        </mc:Fallback>
      </mc:AlternateContent>
      <p:pic>
        <p:nvPicPr>
          <p:cNvPr id="9" name="Imagen 8">
            <a:extLst>
              <a:ext uri="{FF2B5EF4-FFF2-40B4-BE49-F238E27FC236}">
                <a16:creationId xmlns:a16="http://schemas.microsoft.com/office/drawing/2014/main" id="{13E203FE-9B67-C74C-E9FB-06EC4DCE77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28" y="5674141"/>
            <a:ext cx="877343" cy="877343"/>
          </a:xfrm>
          <a:prstGeom prst="rect">
            <a:avLst/>
          </a:prstGeom>
        </p:spPr>
      </p:pic>
      <p:pic>
        <p:nvPicPr>
          <p:cNvPr id="3" name="Imagen 2" descr="Imagen que contiene botella, alimentos&#10;&#10;Descripción generada automáticamente">
            <a:extLst>
              <a:ext uri="{FF2B5EF4-FFF2-40B4-BE49-F238E27FC236}">
                <a16:creationId xmlns:a16="http://schemas.microsoft.com/office/drawing/2014/main" id="{CB927F5E-4837-1A73-8CC7-9557EE3D7D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00" y="1008517"/>
            <a:ext cx="4840965" cy="4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9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Vista general de resumen 4">
                <a:extLst>
                  <a:ext uri="{FF2B5EF4-FFF2-40B4-BE49-F238E27FC236}">
                    <a16:creationId xmlns:a16="http://schemas.microsoft.com/office/drawing/2014/main" id="{A9C61799-0AC3-32C3-C9A2-40C21BC2E1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3640792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Vista general de resumen 4">
                <a:extLst>
                  <a:ext uri="{FF2B5EF4-FFF2-40B4-BE49-F238E27FC236}">
                    <a16:creationId xmlns:a16="http://schemas.microsoft.com/office/drawing/2014/main" id="{A9C61799-0AC3-32C3-C9A2-40C21BC2E1CE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</p:grpSp>
        </mc:Fallback>
      </mc:AlternateContent>
      <p:sp>
        <p:nvSpPr>
          <p:cNvPr id="6" name="TextBox 1">
            <a:extLst>
              <a:ext uri="{FF2B5EF4-FFF2-40B4-BE49-F238E27FC236}">
                <a16:creationId xmlns:a16="http://schemas.microsoft.com/office/drawing/2014/main" id="{5C13B50A-2373-566F-44B5-B9239C56C7C4}"/>
              </a:ext>
            </a:extLst>
          </p:cNvPr>
          <p:cNvSpPr txBox="1"/>
          <p:nvPr/>
        </p:nvSpPr>
        <p:spPr>
          <a:xfrm>
            <a:off x="3307127" y="1170891"/>
            <a:ext cx="55777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96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0XAddress</a:t>
            </a:r>
            <a:endParaRPr lang="en-MY" sz="9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10CC3-7497-66FE-EF13-88DF6C57C510}"/>
              </a:ext>
            </a:extLst>
          </p:cNvPr>
          <p:cNvSpPr txBox="1"/>
          <p:nvPr/>
        </p:nvSpPr>
        <p:spPr>
          <a:xfrm>
            <a:off x="2345929" y="2782669"/>
            <a:ext cx="7500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Poppins Medium" panose="00000600000000000000" pitchFamily="2" charset="0"/>
                <a:cs typeface="Poppins Medium" panose="00000600000000000000" pitchFamily="2" charset="0"/>
              </a:rPr>
              <a:t>Poseer nuestra propia billetera virtual crea una experiencia única e inolvidable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Vista general de diapositiva 2">
                <a:extLst>
                  <a:ext uri="{FF2B5EF4-FFF2-40B4-BE49-F238E27FC236}">
                    <a16:creationId xmlns:a16="http://schemas.microsoft.com/office/drawing/2014/main" id="{7CBD7AF3-6805-10B4-581A-68927C46AF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7939860"/>
                  </p:ext>
                </p:extLst>
              </p:nvPr>
            </p:nvGraphicFramePr>
            <p:xfrm>
              <a:off x="4217043" y="4063136"/>
              <a:ext cx="3757914" cy="2113827"/>
            </p:xfrm>
            <a:graphic>
              <a:graphicData uri="http://schemas.microsoft.com/office/powerpoint/2016/slidezoom">
                <pslz:sldZm>
                  <pslz:sldZmObj sldId="282" cId="2004851731">
                    <pslz:zmPr id="{3824130D-0D9C-4B00-92F1-DD6982AC3AD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57914" cy="211382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Vista general de diapositiva 2">
                <a:extLst>
                  <a:ext uri="{FF2B5EF4-FFF2-40B4-BE49-F238E27FC236}">
                    <a16:creationId xmlns:a16="http://schemas.microsoft.com/office/drawing/2014/main" id="{7CBD7AF3-6805-10B4-581A-68927C46AF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7043" y="4063136"/>
                <a:ext cx="3757914" cy="211382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011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6">
            <a:extLst>
              <a:ext uri="{FF2B5EF4-FFF2-40B4-BE49-F238E27FC236}">
                <a16:creationId xmlns:a16="http://schemas.microsoft.com/office/drawing/2014/main" id="{CEC78B57-5992-7015-1875-05E109717304}"/>
              </a:ext>
            </a:extLst>
          </p:cNvPr>
          <p:cNvSpPr txBox="1"/>
          <p:nvPr/>
        </p:nvSpPr>
        <p:spPr>
          <a:xfrm>
            <a:off x="2614961" y="595308"/>
            <a:ext cx="6962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NFTicket</a:t>
            </a:r>
            <a:r>
              <a:rPr lang="es-ES" sz="32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 Contará con su Billetera Virtual</a:t>
            </a:r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DA06D358-9D2B-9894-4EB5-5BB3F7239C68}"/>
              </a:ext>
            </a:extLst>
          </p:cNvPr>
          <p:cNvGrpSpPr/>
          <p:nvPr/>
        </p:nvGrpSpPr>
        <p:grpSpPr>
          <a:xfrm>
            <a:off x="2170253" y="2269505"/>
            <a:ext cx="3922649" cy="1290600"/>
            <a:chOff x="2813692" y="1827638"/>
            <a:chExt cx="2794588" cy="1290600"/>
          </a:xfrm>
        </p:grpSpPr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89771F2F-A6BA-4C22-1EF7-1DA3EF885933}"/>
                </a:ext>
              </a:extLst>
            </p:cNvPr>
            <p:cNvSpPr txBox="1"/>
            <p:nvPr/>
          </p:nvSpPr>
          <p:spPr>
            <a:xfrm>
              <a:off x="2813692" y="2164131"/>
              <a:ext cx="27945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Los </a:t>
              </a:r>
              <a:r>
                <a:rPr lang="es-E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tokenomics</a:t>
              </a:r>
              <a:r>
                <a:rPr lang="es-E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permiten entregar incentivos a nuestros usuarios mediante </a:t>
              </a:r>
              <a:r>
                <a:rPr lang="es-E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airdrops</a:t>
              </a:r>
              <a:r>
                <a:rPr lang="es-E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. </a:t>
              </a:r>
            </a:p>
          </p:txBody>
        </p:sp>
        <p:sp>
          <p:nvSpPr>
            <p:cNvPr id="25" name="TextBox 22">
              <a:extLst>
                <a:ext uri="{FF2B5EF4-FFF2-40B4-BE49-F238E27FC236}">
                  <a16:creationId xmlns:a16="http://schemas.microsoft.com/office/drawing/2014/main" id="{F0E780E0-FF91-6FE8-0ED0-2012F4A565CC}"/>
                </a:ext>
              </a:extLst>
            </p:cNvPr>
            <p:cNvSpPr txBox="1"/>
            <p:nvPr/>
          </p:nvSpPr>
          <p:spPr>
            <a:xfrm>
              <a:off x="2813692" y="1827638"/>
              <a:ext cx="24447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D19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Airdrops</a:t>
              </a: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79FAAE27-C898-4960-5AE8-0E91DF271EDD}"/>
              </a:ext>
            </a:extLst>
          </p:cNvPr>
          <p:cNvGrpSpPr/>
          <p:nvPr/>
        </p:nvGrpSpPr>
        <p:grpSpPr>
          <a:xfrm>
            <a:off x="2170254" y="4702129"/>
            <a:ext cx="3922649" cy="1004980"/>
            <a:chOff x="2813692" y="3163772"/>
            <a:chExt cx="2479091" cy="1318043"/>
          </a:xfrm>
        </p:grpSpPr>
        <p:sp>
          <p:nvSpPr>
            <p:cNvPr id="24" name="TextBox 20">
              <a:extLst>
                <a:ext uri="{FF2B5EF4-FFF2-40B4-BE49-F238E27FC236}">
                  <a16:creationId xmlns:a16="http://schemas.microsoft.com/office/drawing/2014/main" id="{BB38DD74-5F94-6C9F-E875-18A4003EFAA7}"/>
                </a:ext>
              </a:extLst>
            </p:cNvPr>
            <p:cNvSpPr txBox="1"/>
            <p:nvPr/>
          </p:nvSpPr>
          <p:spPr>
            <a:xfrm>
              <a:off x="2813692" y="3513049"/>
              <a:ext cx="2479091" cy="96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Utilizando </a:t>
              </a:r>
              <a:r>
                <a:rPr lang="es-E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Address</a:t>
              </a:r>
              <a:r>
                <a:rPr lang="es-E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, nuestra billetera virtual, se podrá asociar la entrada a diversos documentos de identidad.</a:t>
              </a:r>
            </a:p>
          </p:txBody>
        </p:sp>
        <p:sp>
          <p:nvSpPr>
            <p:cNvPr id="26" name="TextBox 23">
              <a:extLst>
                <a:ext uri="{FF2B5EF4-FFF2-40B4-BE49-F238E27FC236}">
                  <a16:creationId xmlns:a16="http://schemas.microsoft.com/office/drawing/2014/main" id="{DA54BCD2-B655-72C2-6DB8-98DDD606FC15}"/>
                </a:ext>
              </a:extLst>
            </p:cNvPr>
            <p:cNvSpPr txBox="1"/>
            <p:nvPr/>
          </p:nvSpPr>
          <p:spPr>
            <a:xfrm>
              <a:off x="2813692" y="3163772"/>
              <a:ext cx="2345162" cy="403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D19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Identidad Digital</a:t>
              </a: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FA89B431-E7D5-7B7C-2F7A-B87D5FCF601B}"/>
              </a:ext>
            </a:extLst>
          </p:cNvPr>
          <p:cNvGrpSpPr/>
          <p:nvPr/>
        </p:nvGrpSpPr>
        <p:grpSpPr>
          <a:xfrm>
            <a:off x="7844740" y="4736429"/>
            <a:ext cx="3922649" cy="1065765"/>
            <a:chOff x="2813692" y="4369752"/>
            <a:chExt cx="3922650" cy="1065765"/>
          </a:xfrm>
        </p:grpSpPr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3B85725B-76FF-01A4-4A65-8B4D2EC0F6FF}"/>
                </a:ext>
              </a:extLst>
            </p:cNvPr>
            <p:cNvSpPr txBox="1"/>
            <p:nvPr/>
          </p:nvSpPr>
          <p:spPr>
            <a:xfrm>
              <a:off x="2813692" y="4696853"/>
              <a:ext cx="39226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Nuestro token nativo (NFTK) permitirá realizar transacciones sin comisiones dentro de nuestras plataformas.</a:t>
              </a:r>
            </a:p>
          </p:txBody>
        </p:sp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DBADFF76-E0A3-D6E6-2CE6-B6FF838C355B}"/>
                </a:ext>
              </a:extLst>
            </p:cNvPr>
            <p:cNvSpPr txBox="1"/>
            <p:nvPr/>
          </p:nvSpPr>
          <p:spPr>
            <a:xfrm>
              <a:off x="2813692" y="4369752"/>
              <a:ext cx="29802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solidFill>
                    <a:srgbClr val="00D19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Transacciones</a:t>
              </a:r>
              <a:endParaRPr lang="en-US" sz="1400" b="1" dirty="0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D03F04BB-BEA9-9C44-9BDB-5B89455EB9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96" y="4537274"/>
            <a:ext cx="1301496" cy="130149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99BCF767-8726-66EB-C98F-CD09E6AE32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1" y="4411941"/>
            <a:ext cx="1612392" cy="1612392"/>
          </a:xfrm>
          <a:prstGeom prst="rect">
            <a:avLst/>
          </a:prstGeom>
        </p:spPr>
      </p:pic>
      <p:pic>
        <p:nvPicPr>
          <p:cNvPr id="10" name="Imagen 9" descr="Un globo de colores&#10;&#10;Descripción generada automáticamente con confianza media">
            <a:extLst>
              <a:ext uri="{FF2B5EF4-FFF2-40B4-BE49-F238E27FC236}">
                <a16:creationId xmlns:a16="http://schemas.microsoft.com/office/drawing/2014/main" id="{6A88ACF9-C145-7ACC-556E-3066F944FD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1" y="1997229"/>
            <a:ext cx="1612392" cy="1612392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9DB4E9F3-97A7-F602-F8B1-B9DEC4122A54}"/>
              </a:ext>
            </a:extLst>
          </p:cNvPr>
          <p:cNvGrpSpPr/>
          <p:nvPr/>
        </p:nvGrpSpPr>
        <p:grpSpPr>
          <a:xfrm>
            <a:off x="7844739" y="2269505"/>
            <a:ext cx="3922649" cy="1261884"/>
            <a:chOff x="2813691" y="4257310"/>
            <a:chExt cx="3922650" cy="1261884"/>
          </a:xfrm>
        </p:grpSpPr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A0E3B41C-85A0-A745-3DCE-1AFED720C253}"/>
                </a:ext>
              </a:extLst>
            </p:cNvPr>
            <p:cNvSpPr txBox="1"/>
            <p:nvPr/>
          </p:nvSpPr>
          <p:spPr>
            <a:xfrm>
              <a:off x="2813691" y="4565087"/>
              <a:ext cx="39226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Nuestra billetera almacena información detallada sobre las tendencias de consumo de los participantes en los eventos. </a:t>
              </a:r>
            </a:p>
          </p:txBody>
        </p: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9FA38F44-17BB-068C-97F6-59A9DB615605}"/>
                </a:ext>
              </a:extLst>
            </p:cNvPr>
            <p:cNvSpPr txBox="1"/>
            <p:nvPr/>
          </p:nvSpPr>
          <p:spPr>
            <a:xfrm>
              <a:off x="2813692" y="4257310"/>
              <a:ext cx="29802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D19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Base de </a:t>
              </a:r>
              <a:r>
                <a:rPr lang="en-US" sz="1400" b="1" dirty="0" err="1">
                  <a:solidFill>
                    <a:srgbClr val="00D19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Datos</a:t>
              </a:r>
              <a:endParaRPr lang="en-US" sz="1400" b="1" dirty="0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8C56CBA-1C1C-98C6-A5C7-330D61F260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72" y="2338350"/>
            <a:ext cx="1301497" cy="130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51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Vista general de diapositiva 2">
                <a:extLst>
                  <a:ext uri="{FF2B5EF4-FFF2-40B4-BE49-F238E27FC236}">
                    <a16:creationId xmlns:a16="http://schemas.microsoft.com/office/drawing/2014/main" id="{C4209A11-7E5A-43A3-34B7-72B5AC51C8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5130213"/>
                  </p:ext>
                </p:extLst>
              </p:nvPr>
            </p:nvGraphicFramePr>
            <p:xfrm>
              <a:off x="4217042" y="4063135"/>
              <a:ext cx="3757915" cy="2113827"/>
            </p:xfrm>
            <a:graphic>
              <a:graphicData uri="http://schemas.microsoft.com/office/powerpoint/2016/slidezoom">
                <pslz:sldZm>
                  <pslz:sldZmObj sldId="285" cId="143824671">
                    <pslz:zmPr id="{A7DBB4A9-6810-408C-8594-D51962BA394F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57915" cy="211382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Vista general de diapositiva 2">
                <a:extLst>
                  <a:ext uri="{FF2B5EF4-FFF2-40B4-BE49-F238E27FC236}">
                    <a16:creationId xmlns:a16="http://schemas.microsoft.com/office/drawing/2014/main" id="{C4209A11-7E5A-43A3-34B7-72B5AC51C8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7042" y="4063135"/>
                <a:ext cx="3757915" cy="211382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6" name="TextBox 1">
            <a:extLst>
              <a:ext uri="{FF2B5EF4-FFF2-40B4-BE49-F238E27FC236}">
                <a16:creationId xmlns:a16="http://schemas.microsoft.com/office/drawing/2014/main" id="{5C13B50A-2373-566F-44B5-B9239C56C7C4}"/>
              </a:ext>
            </a:extLst>
          </p:cNvPr>
          <p:cNvSpPr txBox="1"/>
          <p:nvPr/>
        </p:nvSpPr>
        <p:spPr>
          <a:xfrm>
            <a:off x="746617" y="1170891"/>
            <a:ext cx="106987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96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Plan de </a:t>
            </a:r>
            <a:r>
              <a:rPr lang="en-MY" sz="96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Negocios</a:t>
            </a:r>
            <a:endParaRPr lang="en-MY" sz="9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10CC3-7497-66FE-EF13-88DF6C57C510}"/>
              </a:ext>
            </a:extLst>
          </p:cNvPr>
          <p:cNvSpPr txBox="1"/>
          <p:nvPr/>
        </p:nvSpPr>
        <p:spPr>
          <a:xfrm>
            <a:off x="2345929" y="2782669"/>
            <a:ext cx="75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Poppins Medium" panose="00000600000000000000" pitchFamily="2" charset="0"/>
                <a:cs typeface="Poppins Medium" panose="00000600000000000000" pitchFamily="2" charset="0"/>
              </a:rPr>
              <a:t>Monetización y estrategias.</a:t>
            </a:r>
          </a:p>
        </p:txBody>
      </p:sp>
    </p:spTree>
    <p:extLst>
      <p:ext uri="{BB962C8B-B14F-4D97-AF65-F5344CB8AC3E}">
        <p14:creationId xmlns:p14="http://schemas.microsoft.com/office/powerpoint/2010/main" val="1541966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3">
            <a:extLst>
              <a:ext uri="{FF2B5EF4-FFF2-40B4-BE49-F238E27FC236}">
                <a16:creationId xmlns:a16="http://schemas.microsoft.com/office/drawing/2014/main" id="{DA54BCD2-B655-72C2-6DB8-98DDD606FC15}"/>
              </a:ext>
            </a:extLst>
          </p:cNvPr>
          <p:cNvSpPr txBox="1"/>
          <p:nvPr/>
        </p:nvSpPr>
        <p:spPr>
          <a:xfrm>
            <a:off x="543997" y="3984830"/>
            <a:ext cx="211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Control de </a:t>
            </a:r>
            <a:r>
              <a:rPr lang="en-US" sz="1400" b="1" dirty="0" err="1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Accesos</a:t>
            </a:r>
            <a:endParaRPr lang="en-US" sz="1400" b="1" dirty="0">
              <a:solidFill>
                <a:srgbClr val="00D190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7" name="TextBox 24">
            <a:extLst>
              <a:ext uri="{FF2B5EF4-FFF2-40B4-BE49-F238E27FC236}">
                <a16:creationId xmlns:a16="http://schemas.microsoft.com/office/drawing/2014/main" id="{DBADFF76-E0A3-D6E6-2CE6-B6FF838C355B}"/>
              </a:ext>
            </a:extLst>
          </p:cNvPr>
          <p:cNvSpPr txBox="1"/>
          <p:nvPr/>
        </p:nvSpPr>
        <p:spPr>
          <a:xfrm>
            <a:off x="966443" y="6045009"/>
            <a:ext cx="1183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Reventa</a:t>
            </a:r>
            <a:endParaRPr lang="en-US" sz="1400" b="1" dirty="0">
              <a:solidFill>
                <a:srgbClr val="00D190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B4FA366-8F27-F24C-8942-A05441E0F8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26070">
            <a:off x="907046" y="2807391"/>
            <a:ext cx="1391422" cy="1391422"/>
          </a:xfrm>
          <a:prstGeom prst="rect">
            <a:avLst/>
          </a:prstGeom>
        </p:spPr>
      </p:pic>
      <p:pic>
        <p:nvPicPr>
          <p:cNvPr id="9" name="Imagen 8" descr="Imagen que contiene juguete, silla&#10;&#10;Descripción generada automáticamente">
            <a:extLst>
              <a:ext uri="{FF2B5EF4-FFF2-40B4-BE49-F238E27FC236}">
                <a16:creationId xmlns:a16="http://schemas.microsoft.com/office/drawing/2014/main" id="{187B39FF-DD33-B3E4-6656-091EDEB766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63" y="4557753"/>
            <a:ext cx="1487256" cy="1487256"/>
          </a:xfrm>
          <a:prstGeom prst="rect">
            <a:avLst/>
          </a:prstGeom>
        </p:spPr>
      </p:pic>
      <p:pic>
        <p:nvPicPr>
          <p:cNvPr id="13" name="Imagen 12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FBA98F94-7818-D493-5CED-A134B42E0A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63" y="1294510"/>
            <a:ext cx="1575993" cy="1575993"/>
          </a:xfrm>
          <a:prstGeom prst="rect">
            <a:avLst/>
          </a:prstGeom>
        </p:spPr>
      </p:pic>
      <p:sp>
        <p:nvSpPr>
          <p:cNvPr id="23" name="TextBox 6">
            <a:extLst>
              <a:ext uri="{FF2B5EF4-FFF2-40B4-BE49-F238E27FC236}">
                <a16:creationId xmlns:a16="http://schemas.microsoft.com/office/drawing/2014/main" id="{D9E4D6F1-30BD-EBB0-95C3-0D6D486B7BC9}"/>
              </a:ext>
            </a:extLst>
          </p:cNvPr>
          <p:cNvSpPr txBox="1"/>
          <p:nvPr/>
        </p:nvSpPr>
        <p:spPr>
          <a:xfrm>
            <a:off x="4883767" y="1795726"/>
            <a:ext cx="57181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precio &lt; S/ 70.00: </a:t>
            </a:r>
            <a:r>
              <a:rPr lang="es-ES" sz="24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S/ 1.20 + 4% </a:t>
            </a:r>
          </a:p>
          <a:p>
            <a:r>
              <a:rPr lang="es-ES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precio &gt; S/ 70.00: </a:t>
            </a:r>
            <a:r>
              <a:rPr lang="es-ES" sz="24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S/ 0.00 + 8.5 % 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9618F0A-951E-8F6A-C3E2-AB329621F314}"/>
              </a:ext>
            </a:extLst>
          </p:cNvPr>
          <p:cNvSpPr txBox="1"/>
          <p:nvPr/>
        </p:nvSpPr>
        <p:spPr>
          <a:xfrm>
            <a:off x="4883767" y="3689535"/>
            <a:ext cx="5309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S/ 3.20 </a:t>
            </a:r>
            <a:r>
              <a:rPr lang="es-ES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por entrada emitida.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3A5D295C-AC42-AC10-D795-33CBE773AF1B}"/>
              </a:ext>
            </a:extLst>
          </p:cNvPr>
          <p:cNvSpPr txBox="1"/>
          <p:nvPr/>
        </p:nvSpPr>
        <p:spPr>
          <a:xfrm>
            <a:off x="4883767" y="5301381"/>
            <a:ext cx="5600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1</a:t>
            </a:r>
            <a:r>
              <a:rPr lang="es-ES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0% organizador / 10% </a:t>
            </a:r>
            <a:r>
              <a:rPr lang="es-ES" sz="24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NFTicket</a:t>
            </a:r>
            <a:endParaRPr lang="es-ES" sz="24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CEC78B57-5992-7015-1875-05E109717304}"/>
              </a:ext>
            </a:extLst>
          </p:cNvPr>
          <p:cNvSpPr txBox="1"/>
          <p:nvPr/>
        </p:nvSpPr>
        <p:spPr>
          <a:xfrm>
            <a:off x="3891535" y="595308"/>
            <a:ext cx="4408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Comisiones por Servicios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F0E780E0-FF91-6FE8-0ED0-2012F4A565CC}"/>
              </a:ext>
            </a:extLst>
          </p:cNvPr>
          <p:cNvSpPr txBox="1"/>
          <p:nvPr/>
        </p:nvSpPr>
        <p:spPr>
          <a:xfrm>
            <a:off x="996119" y="2562726"/>
            <a:ext cx="1213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Entradas</a:t>
            </a:r>
          </a:p>
        </p:txBody>
      </p:sp>
    </p:spTree>
    <p:extLst>
      <p:ext uri="{BB962C8B-B14F-4D97-AF65-F5344CB8AC3E}">
        <p14:creationId xmlns:p14="http://schemas.microsoft.com/office/powerpoint/2010/main" val="143824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Vista general de diapositiva 3">
                <a:extLst>
                  <a:ext uri="{FF2B5EF4-FFF2-40B4-BE49-F238E27FC236}">
                    <a16:creationId xmlns:a16="http://schemas.microsoft.com/office/drawing/2014/main" id="{9E99DF8D-0839-969B-EDA1-2C89D5A3B0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7220935"/>
                  </p:ext>
                </p:extLst>
              </p:nvPr>
            </p:nvGraphicFramePr>
            <p:xfrm>
              <a:off x="4217041" y="4150031"/>
              <a:ext cx="3757913" cy="2113826"/>
            </p:xfrm>
            <a:graphic>
              <a:graphicData uri="http://schemas.microsoft.com/office/powerpoint/2016/slidezoom">
                <pslz:sldZm>
                  <pslz:sldZmObj sldId="286" cId="1879084256">
                    <pslz:zmPr id="{14A70A3A-78A2-45CD-8601-2D6ADA430926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57913" cy="211382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Vista general de diapositiva 3">
                <a:extLst>
                  <a:ext uri="{FF2B5EF4-FFF2-40B4-BE49-F238E27FC236}">
                    <a16:creationId xmlns:a16="http://schemas.microsoft.com/office/drawing/2014/main" id="{9E99DF8D-0839-969B-EDA1-2C89D5A3B0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7041" y="4150031"/>
                <a:ext cx="3757913" cy="211382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5" name="Grupo 4">
            <a:extLst>
              <a:ext uri="{FF2B5EF4-FFF2-40B4-BE49-F238E27FC236}">
                <a16:creationId xmlns:a16="http://schemas.microsoft.com/office/drawing/2014/main" id="{918B1A74-82DE-60E1-040A-721C6F9239B9}"/>
              </a:ext>
            </a:extLst>
          </p:cNvPr>
          <p:cNvGrpSpPr/>
          <p:nvPr/>
        </p:nvGrpSpPr>
        <p:grpSpPr>
          <a:xfrm>
            <a:off x="5158005" y="8705499"/>
            <a:ext cx="2028393" cy="2028393"/>
            <a:chOff x="5151669" y="2121648"/>
            <a:chExt cx="2028393" cy="2028393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085985A-307E-993A-1F58-39FE6BD36B62}"/>
                </a:ext>
              </a:extLst>
            </p:cNvPr>
            <p:cNvSpPr/>
            <p:nvPr/>
          </p:nvSpPr>
          <p:spPr>
            <a:xfrm>
              <a:off x="5151669" y="2121648"/>
              <a:ext cx="2028393" cy="202839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8" name="Picture 6" descr="Avatar usuario computadora iconos desarrollador de software, avatar, niño,  cara, héroes png | PNGWing">
              <a:extLst>
                <a:ext uri="{FF2B5EF4-FFF2-40B4-BE49-F238E27FC236}">
                  <a16:creationId xmlns:a16="http://schemas.microsoft.com/office/drawing/2014/main" id="{5D523F46-05D2-2E9D-7C59-D5ACB86F38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82" t="10489" r="25132"/>
            <a:stretch/>
          </p:blipFill>
          <p:spPr bwMode="auto">
            <a:xfrm>
              <a:off x="5327063" y="2280491"/>
              <a:ext cx="1677604" cy="1710706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CF4408CB-EF4E-18F8-E09E-991A76822BDF}"/>
              </a:ext>
            </a:extLst>
          </p:cNvPr>
          <p:cNvGrpSpPr/>
          <p:nvPr/>
        </p:nvGrpSpPr>
        <p:grpSpPr>
          <a:xfrm>
            <a:off x="8884566" y="8705499"/>
            <a:ext cx="2028393" cy="2028393"/>
            <a:chOff x="8878230" y="2121648"/>
            <a:chExt cx="2028393" cy="2028393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07A4526-FC8B-C2EF-4068-F0B53141A67C}"/>
                </a:ext>
              </a:extLst>
            </p:cNvPr>
            <p:cNvSpPr/>
            <p:nvPr/>
          </p:nvSpPr>
          <p:spPr>
            <a:xfrm>
              <a:off x="8878230" y="2121648"/>
              <a:ext cx="2028393" cy="202839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&lt;&lt;&lt;&lt;&lt;&lt;&lt;</a:t>
              </a:r>
              <a:endPara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1" name="Picture 8" descr="100 Nuevos Emojis Llegaran En Este 2020 - Bendita Siesta Developer Avatar  Png,Todos Los Emojis - free transparent emoji - emojipng.com">
              <a:extLst>
                <a:ext uri="{FF2B5EF4-FFF2-40B4-BE49-F238E27FC236}">
                  <a16:creationId xmlns:a16="http://schemas.microsoft.com/office/drawing/2014/main" id="{BB43BC15-78E8-6DF0-87D0-46A61B913E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037839" y="2298529"/>
              <a:ext cx="1709173" cy="171070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991D28D-2EA7-D41E-0D6A-445FC304A732}"/>
              </a:ext>
            </a:extLst>
          </p:cNvPr>
          <p:cNvGrpSpPr/>
          <p:nvPr/>
        </p:nvGrpSpPr>
        <p:grpSpPr>
          <a:xfrm>
            <a:off x="1553804" y="8705499"/>
            <a:ext cx="2028393" cy="2028393"/>
            <a:chOff x="1547468" y="2121648"/>
            <a:chExt cx="2028393" cy="2028393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BE0F2C26-8E31-F550-C439-E47ABECD5180}"/>
                </a:ext>
              </a:extLst>
            </p:cNvPr>
            <p:cNvSpPr/>
            <p:nvPr/>
          </p:nvSpPr>
          <p:spPr>
            <a:xfrm>
              <a:off x="1547468" y="2121648"/>
              <a:ext cx="2028393" cy="202839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4" name="Picture 16">
              <a:extLst>
                <a:ext uri="{FF2B5EF4-FFF2-40B4-BE49-F238E27FC236}">
                  <a16:creationId xmlns:a16="http://schemas.microsoft.com/office/drawing/2014/main" id="{0B89156C-E77D-F000-C092-5B6EAE792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098" t="1581" r="22888" b="2230"/>
            <a:stretch/>
          </p:blipFill>
          <p:spPr>
            <a:xfrm>
              <a:off x="1714577" y="2280491"/>
              <a:ext cx="1694174" cy="1710706"/>
            </a:xfrm>
            <a:prstGeom prst="ellipse">
              <a:avLst/>
            </a:prstGeom>
          </p:spPr>
        </p:pic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FF213DFB-4374-F51D-5954-3AFE8F1A86BF}"/>
              </a:ext>
            </a:extLst>
          </p:cNvPr>
          <p:cNvSpPr txBox="1"/>
          <p:nvPr/>
        </p:nvSpPr>
        <p:spPr>
          <a:xfrm>
            <a:off x="2024155" y="1812425"/>
            <a:ext cx="7991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96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Hoja</a:t>
            </a:r>
            <a:r>
              <a:rPr lang="en-MY" sz="96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 de </a:t>
            </a:r>
            <a:r>
              <a:rPr lang="en-MY" sz="96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Ruta</a:t>
            </a:r>
            <a:endParaRPr lang="en-MY" sz="9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8E502724-09F0-ED04-D5C7-1BAFFE93388E}"/>
              </a:ext>
            </a:extLst>
          </p:cNvPr>
          <p:cNvSpPr txBox="1"/>
          <p:nvPr/>
        </p:nvSpPr>
        <p:spPr>
          <a:xfrm>
            <a:off x="2345929" y="3441400"/>
            <a:ext cx="75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Poppins Medium" panose="00000600000000000000" pitchFamily="2" charset="0"/>
                <a:cs typeface="Poppins Medium" panose="00000600000000000000" pitchFamily="2" charset="0"/>
              </a:rPr>
              <a:t>Etapas de desarrollo de la plataforma.</a:t>
            </a:r>
          </a:p>
        </p:txBody>
      </p:sp>
    </p:spTree>
    <p:extLst>
      <p:ext uri="{BB962C8B-B14F-4D97-AF65-F5344CB8AC3E}">
        <p14:creationId xmlns:p14="http://schemas.microsoft.com/office/powerpoint/2010/main" val="1424496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26246E6-7E18-40F4-4E56-2EEC867B30F7}"/>
              </a:ext>
            </a:extLst>
          </p:cNvPr>
          <p:cNvSpPr txBox="1">
            <a:spLocks/>
          </p:cNvSpPr>
          <p:nvPr/>
        </p:nvSpPr>
        <p:spPr>
          <a:xfrm>
            <a:off x="761163" y="873886"/>
            <a:ext cx="2478716" cy="781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Redes </a:t>
            </a:r>
            <a:r>
              <a:rPr lang="en-US" sz="1200" dirty="0" err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Sociales</a:t>
            </a:r>
            <a:endParaRPr lang="en-US" sz="12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Whitepaper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Presentación</a:t>
            </a:r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Corporativa</a:t>
            </a:r>
            <a:endParaRPr lang="en-US" sz="12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Landing Web</a:t>
            </a:r>
            <a:endParaRPr lang="es-PE" sz="16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13" name="Imagen 12" descr="Forma, Círculo&#10;&#10;Descripción generada automáticamente">
            <a:extLst>
              <a:ext uri="{FF2B5EF4-FFF2-40B4-BE49-F238E27FC236}">
                <a16:creationId xmlns:a16="http://schemas.microsoft.com/office/drawing/2014/main" id="{68FAD75A-9BA2-390B-BA3D-13FAA5A41D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83" y="1784716"/>
            <a:ext cx="1825876" cy="1825876"/>
          </a:xfrm>
          <a:prstGeom prst="rect">
            <a:avLst/>
          </a:prstGeom>
        </p:spPr>
      </p:pic>
      <p:sp>
        <p:nvSpPr>
          <p:cNvPr id="33" name="TextBox 1">
            <a:extLst>
              <a:ext uri="{FF2B5EF4-FFF2-40B4-BE49-F238E27FC236}">
                <a16:creationId xmlns:a16="http://schemas.microsoft.com/office/drawing/2014/main" id="{31987633-2B2D-360B-2779-5400995BB5A4}"/>
              </a:ext>
            </a:extLst>
          </p:cNvPr>
          <p:cNvSpPr txBox="1"/>
          <p:nvPr/>
        </p:nvSpPr>
        <p:spPr>
          <a:xfrm>
            <a:off x="1407560" y="2272757"/>
            <a:ext cx="1164247" cy="1010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2400" b="1" dirty="0">
                <a:latin typeface="Gogh Extra Bold" panose="00000900000000000000" pitchFamily="50" charset="0"/>
              </a:rPr>
              <a:t>Q1</a:t>
            </a:r>
          </a:p>
          <a:p>
            <a:pPr algn="ctr"/>
            <a:r>
              <a:rPr lang="en-MY" sz="2400" b="1" dirty="0">
                <a:latin typeface="Gogh Extra Bold" panose="00000900000000000000" pitchFamily="50" charset="0"/>
              </a:rPr>
              <a:t>2022</a:t>
            </a:r>
            <a:endParaRPr lang="en-MY" sz="2400" b="1" dirty="0">
              <a:latin typeface="Century Gothic" panose="020B0502020202020204" pitchFamily="34" charset="0"/>
            </a:endParaRPr>
          </a:p>
        </p:txBody>
      </p:sp>
      <p:pic>
        <p:nvPicPr>
          <p:cNvPr id="38" name="Imagen 37" descr="Forma, Círculo&#10;&#10;Descripción generada automáticamente">
            <a:extLst>
              <a:ext uri="{FF2B5EF4-FFF2-40B4-BE49-F238E27FC236}">
                <a16:creationId xmlns:a16="http://schemas.microsoft.com/office/drawing/2014/main" id="{2C0B18F0-608F-0037-9777-B5481357C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582" y="1746949"/>
            <a:ext cx="1825876" cy="1825876"/>
          </a:xfrm>
          <a:prstGeom prst="rect">
            <a:avLst/>
          </a:prstGeom>
        </p:spPr>
      </p:pic>
      <p:sp>
        <p:nvSpPr>
          <p:cNvPr id="39" name="TextBox 1">
            <a:extLst>
              <a:ext uri="{FF2B5EF4-FFF2-40B4-BE49-F238E27FC236}">
                <a16:creationId xmlns:a16="http://schemas.microsoft.com/office/drawing/2014/main" id="{3A50457B-DD52-5155-B0CE-2413CFA99AFE}"/>
              </a:ext>
            </a:extLst>
          </p:cNvPr>
          <p:cNvSpPr txBox="1"/>
          <p:nvPr/>
        </p:nvSpPr>
        <p:spPr>
          <a:xfrm>
            <a:off x="4136205" y="2232906"/>
            <a:ext cx="1164247" cy="1010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2400" b="1" dirty="0">
                <a:latin typeface="Gogh Extra Bold" panose="00000900000000000000" pitchFamily="50" charset="0"/>
              </a:rPr>
              <a:t>Q2</a:t>
            </a:r>
          </a:p>
          <a:p>
            <a:pPr algn="ctr"/>
            <a:r>
              <a:rPr lang="en-MY" sz="2400" b="1" dirty="0">
                <a:latin typeface="Gogh Extra Bold" panose="00000900000000000000" pitchFamily="50" charset="0"/>
              </a:rPr>
              <a:t>2022</a:t>
            </a:r>
            <a:endParaRPr lang="en-MY" sz="2400" b="1" dirty="0">
              <a:latin typeface="Century Gothic" panose="020B0502020202020204" pitchFamily="34" charset="0"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39C34BD0-8A46-B5FE-9642-182C6B95B8EF}"/>
              </a:ext>
            </a:extLst>
          </p:cNvPr>
          <p:cNvSpPr txBox="1">
            <a:spLocks/>
          </p:cNvSpPr>
          <p:nvPr/>
        </p:nvSpPr>
        <p:spPr>
          <a:xfrm>
            <a:off x="761163" y="5514058"/>
            <a:ext cx="2478716" cy="876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Aplicativos móviles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s-E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(iOS y Android)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Nueva modalidad de venta: Subastas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sz="12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C0C3B9F-FFEC-D267-328E-7EDF51E59B0A}"/>
              </a:ext>
            </a:extLst>
          </p:cNvPr>
          <p:cNvSpPr txBox="1">
            <a:spLocks/>
          </p:cNvSpPr>
          <p:nvPr/>
        </p:nvSpPr>
        <p:spPr>
          <a:xfrm>
            <a:off x="3496162" y="5571279"/>
            <a:ext cx="2478716" cy="634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Institucionalizar</a:t>
            </a:r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el</a:t>
            </a:r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festival “Bitcoin Pizza Day by </a:t>
            </a:r>
            <a:r>
              <a:rPr lang="en-US" sz="1200" dirty="0" err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NFTicket</a:t>
            </a:r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”.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sz="12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3D247D3-9AE6-17B6-9121-A714A4D00D7F}"/>
              </a:ext>
            </a:extLst>
          </p:cNvPr>
          <p:cNvSpPr txBox="1">
            <a:spLocks/>
          </p:cNvSpPr>
          <p:nvPr/>
        </p:nvSpPr>
        <p:spPr>
          <a:xfrm>
            <a:off x="3496162" y="871348"/>
            <a:ext cx="2478716" cy="600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Producto Mínimo Viable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Lanzamiento de la Plataforma Web</a:t>
            </a:r>
          </a:p>
        </p:txBody>
      </p:sp>
      <p:pic>
        <p:nvPicPr>
          <p:cNvPr id="50" name="Imagen 49" descr="Forma, Círculo&#10;&#10;Descripción generada automáticamente">
            <a:extLst>
              <a:ext uri="{FF2B5EF4-FFF2-40B4-BE49-F238E27FC236}">
                <a16:creationId xmlns:a16="http://schemas.microsoft.com/office/drawing/2014/main" id="{B7D94C72-6DE4-33D3-BC81-2A6BACEFF5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89" y="1746949"/>
            <a:ext cx="1825876" cy="1825876"/>
          </a:xfrm>
          <a:prstGeom prst="rect">
            <a:avLst/>
          </a:prstGeom>
        </p:spPr>
      </p:pic>
      <p:sp>
        <p:nvSpPr>
          <p:cNvPr id="51" name="TextBox 1">
            <a:extLst>
              <a:ext uri="{FF2B5EF4-FFF2-40B4-BE49-F238E27FC236}">
                <a16:creationId xmlns:a16="http://schemas.microsoft.com/office/drawing/2014/main" id="{BAB8E2C4-DA2C-4E84-7306-46936F1B4857}"/>
              </a:ext>
            </a:extLst>
          </p:cNvPr>
          <p:cNvSpPr txBox="1"/>
          <p:nvPr/>
        </p:nvSpPr>
        <p:spPr>
          <a:xfrm>
            <a:off x="6762089" y="2234568"/>
            <a:ext cx="1164247" cy="1010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2400" b="1" dirty="0">
                <a:latin typeface="Gogh Extra Bold" panose="00000900000000000000" pitchFamily="50" charset="0"/>
              </a:rPr>
              <a:t>Q3</a:t>
            </a:r>
          </a:p>
          <a:p>
            <a:pPr algn="ctr"/>
            <a:r>
              <a:rPr lang="en-MY" sz="2400" b="1" dirty="0">
                <a:latin typeface="Gogh Extra Bold" panose="00000900000000000000" pitchFamily="50" charset="0"/>
              </a:rPr>
              <a:t>2022</a:t>
            </a:r>
            <a:endParaRPr lang="en-MY" sz="2400" b="1" dirty="0">
              <a:latin typeface="Century Gothic" panose="020B0502020202020204" pitchFamily="34" charset="0"/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9A95E7A8-2979-4B9D-73B0-C0A739ADC0D2}"/>
              </a:ext>
            </a:extLst>
          </p:cNvPr>
          <p:cNvSpPr txBox="1">
            <a:spLocks/>
          </p:cNvSpPr>
          <p:nvPr/>
        </p:nvSpPr>
        <p:spPr>
          <a:xfrm>
            <a:off x="6119869" y="5571279"/>
            <a:ext cx="2478716" cy="634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Segunda Ronda de Financiamiento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Nueva modalidad de venta: “Crowdfunding”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s-ES" sz="12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57" name="Imagen 56" descr="Forma, Círculo&#10;&#10;Descripción generada automáticamente">
            <a:extLst>
              <a:ext uri="{FF2B5EF4-FFF2-40B4-BE49-F238E27FC236}">
                <a16:creationId xmlns:a16="http://schemas.microsoft.com/office/drawing/2014/main" id="{421C9BB0-581D-FB23-02C6-4E5B30C0B9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672" y="1746949"/>
            <a:ext cx="1825876" cy="1825876"/>
          </a:xfrm>
          <a:prstGeom prst="rect">
            <a:avLst/>
          </a:prstGeom>
        </p:spPr>
      </p:pic>
      <p:sp>
        <p:nvSpPr>
          <p:cNvPr id="58" name="TextBox 1">
            <a:extLst>
              <a:ext uri="{FF2B5EF4-FFF2-40B4-BE49-F238E27FC236}">
                <a16:creationId xmlns:a16="http://schemas.microsoft.com/office/drawing/2014/main" id="{5C576292-3E4E-7DB2-5D4F-576266741FA1}"/>
              </a:ext>
            </a:extLst>
          </p:cNvPr>
          <p:cNvSpPr txBox="1"/>
          <p:nvPr/>
        </p:nvSpPr>
        <p:spPr>
          <a:xfrm>
            <a:off x="9387295" y="2226811"/>
            <a:ext cx="1164247" cy="1010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2400" b="1" dirty="0">
                <a:latin typeface="Gogh Extra Bold" panose="00000900000000000000" pitchFamily="50" charset="0"/>
              </a:rPr>
              <a:t>Q4</a:t>
            </a:r>
          </a:p>
          <a:p>
            <a:pPr algn="ctr"/>
            <a:r>
              <a:rPr lang="en-MY" sz="2400" b="1" dirty="0">
                <a:latin typeface="Gogh Extra Bold" panose="00000900000000000000" pitchFamily="50" charset="0"/>
              </a:rPr>
              <a:t>2022</a:t>
            </a:r>
            <a:endParaRPr lang="en-MY" sz="2400" b="1" dirty="0">
              <a:latin typeface="Century Gothic" panose="020B0502020202020204" pitchFamily="34" charset="0"/>
            </a:endParaRP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6F51FD0C-C84A-083F-D4D3-940F3F0A2B22}"/>
              </a:ext>
            </a:extLst>
          </p:cNvPr>
          <p:cNvSpPr txBox="1">
            <a:spLocks/>
          </p:cNvSpPr>
          <p:nvPr/>
        </p:nvSpPr>
        <p:spPr>
          <a:xfrm>
            <a:off x="8747252" y="5584139"/>
            <a:ext cx="2478716" cy="634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Expansión de operaciones en LATAM.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C8DCA4CA-15FC-FC17-6457-5E1EE962329D}"/>
              </a:ext>
            </a:extLst>
          </p:cNvPr>
          <p:cNvSpPr txBox="1">
            <a:spLocks/>
          </p:cNvSpPr>
          <p:nvPr/>
        </p:nvSpPr>
        <p:spPr>
          <a:xfrm>
            <a:off x="6119869" y="842051"/>
            <a:ext cx="2478716" cy="841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Primera Ronda de Financiamiento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Equipo de Desarrolladores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Equipo Legal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61A18933-4F9D-3D3E-6F32-1EEDEA261664}"/>
              </a:ext>
            </a:extLst>
          </p:cNvPr>
          <p:cNvSpPr txBox="1">
            <a:spLocks/>
          </p:cNvSpPr>
          <p:nvPr/>
        </p:nvSpPr>
        <p:spPr>
          <a:xfrm>
            <a:off x="8963089" y="871348"/>
            <a:ext cx="2047042" cy="841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Pasarelas de Pago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Marketplace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Equipo de Marketing y Comunicaciones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s-ES" sz="12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35" name="Imagen 34" descr="Icono&#10;&#10;Descripción generada automáticamente">
            <a:extLst>
              <a:ext uri="{FF2B5EF4-FFF2-40B4-BE49-F238E27FC236}">
                <a16:creationId xmlns:a16="http://schemas.microsoft.com/office/drawing/2014/main" id="{B656BF4D-5AAD-541B-9550-9823CCA1BC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68" y="2330195"/>
            <a:ext cx="895747" cy="895747"/>
          </a:xfrm>
          <a:prstGeom prst="rect">
            <a:avLst/>
          </a:prstGeom>
        </p:spPr>
      </p:pic>
      <p:pic>
        <p:nvPicPr>
          <p:cNvPr id="65" name="Imagen 64" descr="Icono&#10;&#10;Descripción generada automáticamente">
            <a:extLst>
              <a:ext uri="{FF2B5EF4-FFF2-40B4-BE49-F238E27FC236}">
                <a16:creationId xmlns:a16="http://schemas.microsoft.com/office/drawing/2014/main" id="{C256DB1F-416D-1245-1E49-C0FE50A967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51" y="2291599"/>
            <a:ext cx="895747" cy="895747"/>
          </a:xfrm>
          <a:prstGeom prst="rect">
            <a:avLst/>
          </a:prstGeom>
        </p:spPr>
      </p:pic>
      <p:pic>
        <p:nvPicPr>
          <p:cNvPr id="66" name="Imagen 65" descr="Icono&#10;&#10;Descripción generada automáticamente">
            <a:extLst>
              <a:ext uri="{FF2B5EF4-FFF2-40B4-BE49-F238E27FC236}">
                <a16:creationId xmlns:a16="http://schemas.microsoft.com/office/drawing/2014/main" id="{119EF99F-BA84-C788-9924-6F1F95A1F1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38" y="2272757"/>
            <a:ext cx="895747" cy="895747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585EEE0D-4555-8E40-7D79-F8CA0DBC7C07}"/>
              </a:ext>
            </a:extLst>
          </p:cNvPr>
          <p:cNvGrpSpPr/>
          <p:nvPr/>
        </p:nvGrpSpPr>
        <p:grpSpPr>
          <a:xfrm>
            <a:off x="1087583" y="3572825"/>
            <a:ext cx="1825876" cy="1825876"/>
            <a:chOff x="1055348" y="3776022"/>
            <a:chExt cx="1825876" cy="1825876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D6DB804B-DD50-BE4D-ACFA-5DD6F341648E}"/>
                </a:ext>
              </a:extLst>
            </p:cNvPr>
            <p:cNvGrpSpPr/>
            <p:nvPr/>
          </p:nvGrpSpPr>
          <p:grpSpPr>
            <a:xfrm>
              <a:off x="1055348" y="3776022"/>
              <a:ext cx="1825876" cy="1825876"/>
              <a:chOff x="1561899" y="3875544"/>
              <a:chExt cx="1063596" cy="1063596"/>
            </a:xfrm>
          </p:grpSpPr>
          <p:pic>
            <p:nvPicPr>
              <p:cNvPr id="9" name="Imagen 8" descr="Forma&#10;&#10;Descripción generada automáticamente">
                <a:extLst>
                  <a:ext uri="{FF2B5EF4-FFF2-40B4-BE49-F238E27FC236}">
                    <a16:creationId xmlns:a16="http://schemas.microsoft.com/office/drawing/2014/main" id="{5DDBCA72-DEA4-7A64-D54A-AA0D73602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1899" y="3875544"/>
                <a:ext cx="1063596" cy="1063596"/>
              </a:xfrm>
              <a:prstGeom prst="rect">
                <a:avLst/>
              </a:prstGeom>
            </p:spPr>
          </p:pic>
          <p:sp>
            <p:nvSpPr>
              <p:cNvPr id="34" name="TextBox 1">
                <a:extLst>
                  <a:ext uri="{FF2B5EF4-FFF2-40B4-BE49-F238E27FC236}">
                    <a16:creationId xmlns:a16="http://schemas.microsoft.com/office/drawing/2014/main" id="{F7262503-9D0C-26C8-AACD-19ED8C89598D}"/>
                  </a:ext>
                </a:extLst>
              </p:cNvPr>
              <p:cNvSpPr txBox="1"/>
              <p:nvPr/>
            </p:nvSpPr>
            <p:spPr>
              <a:xfrm>
                <a:off x="2025954" y="4253665"/>
                <a:ext cx="135485" cy="248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MY" sz="1600" b="1" dirty="0"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73" name="TextBox 1">
              <a:extLst>
                <a:ext uri="{FF2B5EF4-FFF2-40B4-BE49-F238E27FC236}">
                  <a16:creationId xmlns:a16="http://schemas.microsoft.com/office/drawing/2014/main" id="{2688089F-2296-524D-854E-834D7BA66704}"/>
                </a:ext>
              </a:extLst>
            </p:cNvPr>
            <p:cNvSpPr txBox="1"/>
            <p:nvPr/>
          </p:nvSpPr>
          <p:spPr>
            <a:xfrm>
              <a:off x="1564971" y="4268818"/>
              <a:ext cx="8066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2400" b="1" dirty="0">
                  <a:latin typeface="Gogh Extra Bold" panose="00000900000000000000" pitchFamily="50" charset="0"/>
                </a:rPr>
                <a:t>Q1</a:t>
              </a:r>
            </a:p>
            <a:p>
              <a:pPr algn="ctr"/>
              <a:r>
                <a:rPr lang="en-MY" sz="2400" b="1" dirty="0">
                  <a:latin typeface="Gogh Extra Bold" panose="00000900000000000000" pitchFamily="50" charset="0"/>
                </a:rPr>
                <a:t>2023</a:t>
              </a:r>
              <a:endParaRPr lang="en-MY" sz="24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B9DC9BB-C518-D1E9-38DB-A2C68D125709}"/>
              </a:ext>
            </a:extLst>
          </p:cNvPr>
          <p:cNvGrpSpPr/>
          <p:nvPr/>
        </p:nvGrpSpPr>
        <p:grpSpPr>
          <a:xfrm>
            <a:off x="3822582" y="3614576"/>
            <a:ext cx="1825876" cy="1825876"/>
            <a:chOff x="3786913" y="3817773"/>
            <a:chExt cx="1825876" cy="1825876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366FF730-4C6A-26E0-8243-1A997B5145D9}"/>
                </a:ext>
              </a:extLst>
            </p:cNvPr>
            <p:cNvGrpSpPr/>
            <p:nvPr/>
          </p:nvGrpSpPr>
          <p:grpSpPr>
            <a:xfrm>
              <a:off x="3786913" y="3817773"/>
              <a:ext cx="1825876" cy="1825876"/>
              <a:chOff x="1561899" y="3875544"/>
              <a:chExt cx="1063596" cy="1063596"/>
            </a:xfrm>
          </p:grpSpPr>
          <p:pic>
            <p:nvPicPr>
              <p:cNvPr id="48" name="Imagen 47" descr="Forma&#10;&#10;Descripción generada automáticamente">
                <a:extLst>
                  <a:ext uri="{FF2B5EF4-FFF2-40B4-BE49-F238E27FC236}">
                    <a16:creationId xmlns:a16="http://schemas.microsoft.com/office/drawing/2014/main" id="{D2959FC0-93A4-1533-7D76-34E1BC3CA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1899" y="3875544"/>
                <a:ext cx="1063596" cy="1063596"/>
              </a:xfrm>
              <a:prstGeom prst="rect">
                <a:avLst/>
              </a:prstGeom>
            </p:spPr>
          </p:pic>
          <p:sp>
            <p:nvSpPr>
              <p:cNvPr id="49" name="TextBox 1">
                <a:extLst>
                  <a:ext uri="{FF2B5EF4-FFF2-40B4-BE49-F238E27FC236}">
                    <a16:creationId xmlns:a16="http://schemas.microsoft.com/office/drawing/2014/main" id="{4DB55485-E410-2785-E42C-1807ACF35CE0}"/>
                  </a:ext>
                </a:extLst>
              </p:cNvPr>
              <p:cNvSpPr txBox="1"/>
              <p:nvPr/>
            </p:nvSpPr>
            <p:spPr>
              <a:xfrm>
                <a:off x="2025954" y="4253665"/>
                <a:ext cx="135485" cy="248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MY" sz="1600" b="1" dirty="0"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74" name="TextBox 1">
              <a:extLst>
                <a:ext uri="{FF2B5EF4-FFF2-40B4-BE49-F238E27FC236}">
                  <a16:creationId xmlns:a16="http://schemas.microsoft.com/office/drawing/2014/main" id="{60260CE7-B41E-9794-38E3-BEB65D5A7180}"/>
                </a:ext>
              </a:extLst>
            </p:cNvPr>
            <p:cNvSpPr txBox="1"/>
            <p:nvPr/>
          </p:nvSpPr>
          <p:spPr>
            <a:xfrm>
              <a:off x="4297124" y="4261979"/>
              <a:ext cx="8066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2400" b="1" dirty="0">
                  <a:latin typeface="Gogh Extra Bold" panose="00000900000000000000" pitchFamily="50" charset="0"/>
                </a:rPr>
                <a:t>Q2</a:t>
              </a:r>
            </a:p>
            <a:p>
              <a:pPr algn="ctr"/>
              <a:r>
                <a:rPr lang="en-MY" sz="2400" b="1" dirty="0">
                  <a:latin typeface="Gogh Extra Bold" panose="00000900000000000000" pitchFamily="50" charset="0"/>
                </a:rPr>
                <a:t>2023</a:t>
              </a:r>
              <a:endParaRPr lang="en-MY" sz="24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FCAA44E7-EA43-4124-E354-1BC0716C3059}"/>
              </a:ext>
            </a:extLst>
          </p:cNvPr>
          <p:cNvGrpSpPr/>
          <p:nvPr/>
        </p:nvGrpSpPr>
        <p:grpSpPr>
          <a:xfrm>
            <a:off x="6446289" y="3610592"/>
            <a:ext cx="1825876" cy="1825876"/>
            <a:chOff x="6409433" y="3813789"/>
            <a:chExt cx="1825876" cy="1825876"/>
          </a:xfrm>
        </p:grpSpPr>
        <p:grpSp>
          <p:nvGrpSpPr>
            <p:cNvPr id="67" name="Grupo 66">
              <a:extLst>
                <a:ext uri="{FF2B5EF4-FFF2-40B4-BE49-F238E27FC236}">
                  <a16:creationId xmlns:a16="http://schemas.microsoft.com/office/drawing/2014/main" id="{21AB6BC9-8ABE-4A1A-530C-E9625A556D08}"/>
                </a:ext>
              </a:extLst>
            </p:cNvPr>
            <p:cNvGrpSpPr/>
            <p:nvPr/>
          </p:nvGrpSpPr>
          <p:grpSpPr>
            <a:xfrm>
              <a:off x="6409433" y="3813789"/>
              <a:ext cx="1825876" cy="1825876"/>
              <a:chOff x="1561899" y="3875544"/>
              <a:chExt cx="1063596" cy="1063596"/>
            </a:xfrm>
          </p:grpSpPr>
          <p:pic>
            <p:nvPicPr>
              <p:cNvPr id="68" name="Imagen 67" descr="Forma&#10;&#10;Descripción generada automáticamente">
                <a:extLst>
                  <a:ext uri="{FF2B5EF4-FFF2-40B4-BE49-F238E27FC236}">
                    <a16:creationId xmlns:a16="http://schemas.microsoft.com/office/drawing/2014/main" id="{9A4B1AF1-80F8-9690-DB9F-AF4FA3D5B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1899" y="3875544"/>
                <a:ext cx="1063596" cy="1063596"/>
              </a:xfrm>
              <a:prstGeom prst="rect">
                <a:avLst/>
              </a:prstGeom>
            </p:spPr>
          </p:pic>
          <p:sp>
            <p:nvSpPr>
              <p:cNvPr id="69" name="TextBox 1">
                <a:extLst>
                  <a:ext uri="{FF2B5EF4-FFF2-40B4-BE49-F238E27FC236}">
                    <a16:creationId xmlns:a16="http://schemas.microsoft.com/office/drawing/2014/main" id="{0AA4BDDA-320A-82CF-A70C-646FBD23B336}"/>
                  </a:ext>
                </a:extLst>
              </p:cNvPr>
              <p:cNvSpPr txBox="1"/>
              <p:nvPr/>
            </p:nvSpPr>
            <p:spPr>
              <a:xfrm>
                <a:off x="2025954" y="4253665"/>
                <a:ext cx="135485" cy="248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MY" sz="1600" b="1" dirty="0"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75" name="TextBox 1">
              <a:extLst>
                <a:ext uri="{FF2B5EF4-FFF2-40B4-BE49-F238E27FC236}">
                  <a16:creationId xmlns:a16="http://schemas.microsoft.com/office/drawing/2014/main" id="{C9B4E688-5E19-E411-5BFC-168B7468B2F3}"/>
                </a:ext>
              </a:extLst>
            </p:cNvPr>
            <p:cNvSpPr txBox="1"/>
            <p:nvPr/>
          </p:nvSpPr>
          <p:spPr>
            <a:xfrm>
              <a:off x="6930009" y="4245143"/>
              <a:ext cx="8066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2400" b="1" dirty="0">
                  <a:latin typeface="Gogh Extra Bold" panose="00000900000000000000" pitchFamily="50" charset="0"/>
                </a:rPr>
                <a:t>Q3</a:t>
              </a:r>
            </a:p>
            <a:p>
              <a:pPr algn="ctr"/>
              <a:r>
                <a:rPr lang="en-MY" sz="2400" b="1" dirty="0">
                  <a:latin typeface="Gogh Extra Bold" panose="00000900000000000000" pitchFamily="50" charset="0"/>
                </a:rPr>
                <a:t>2023</a:t>
              </a:r>
              <a:endParaRPr lang="en-MY" sz="24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F0D3191-FCFB-7742-C5FC-26D4AC64439F}"/>
              </a:ext>
            </a:extLst>
          </p:cNvPr>
          <p:cNvGrpSpPr/>
          <p:nvPr/>
        </p:nvGrpSpPr>
        <p:grpSpPr>
          <a:xfrm>
            <a:off x="9073672" y="3610592"/>
            <a:ext cx="1825876" cy="1825876"/>
            <a:chOff x="9031953" y="3813789"/>
            <a:chExt cx="1825876" cy="1825876"/>
          </a:xfrm>
        </p:grpSpPr>
        <p:grpSp>
          <p:nvGrpSpPr>
            <p:cNvPr id="70" name="Grupo 69">
              <a:extLst>
                <a:ext uri="{FF2B5EF4-FFF2-40B4-BE49-F238E27FC236}">
                  <a16:creationId xmlns:a16="http://schemas.microsoft.com/office/drawing/2014/main" id="{22C3D421-1D7F-23A5-1A30-522590F43264}"/>
                </a:ext>
              </a:extLst>
            </p:cNvPr>
            <p:cNvGrpSpPr/>
            <p:nvPr/>
          </p:nvGrpSpPr>
          <p:grpSpPr>
            <a:xfrm>
              <a:off x="9031953" y="3813789"/>
              <a:ext cx="1825876" cy="1825876"/>
              <a:chOff x="1561899" y="3875544"/>
              <a:chExt cx="1063596" cy="1063596"/>
            </a:xfrm>
          </p:grpSpPr>
          <p:pic>
            <p:nvPicPr>
              <p:cNvPr id="71" name="Imagen 70" descr="Forma&#10;&#10;Descripción generada automáticamente">
                <a:extLst>
                  <a:ext uri="{FF2B5EF4-FFF2-40B4-BE49-F238E27FC236}">
                    <a16:creationId xmlns:a16="http://schemas.microsoft.com/office/drawing/2014/main" id="{3B4B24F1-9169-064D-1C9A-300E0EE8E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1899" y="3875544"/>
                <a:ext cx="1063596" cy="1063596"/>
              </a:xfrm>
              <a:prstGeom prst="rect">
                <a:avLst/>
              </a:prstGeom>
            </p:spPr>
          </p:pic>
          <p:sp>
            <p:nvSpPr>
              <p:cNvPr id="72" name="TextBox 1">
                <a:extLst>
                  <a:ext uri="{FF2B5EF4-FFF2-40B4-BE49-F238E27FC236}">
                    <a16:creationId xmlns:a16="http://schemas.microsoft.com/office/drawing/2014/main" id="{65A0BC6F-272D-DE68-C7A2-772D998CDF6F}"/>
                  </a:ext>
                </a:extLst>
              </p:cNvPr>
              <p:cNvSpPr txBox="1"/>
              <p:nvPr/>
            </p:nvSpPr>
            <p:spPr>
              <a:xfrm>
                <a:off x="2025954" y="4253665"/>
                <a:ext cx="135485" cy="248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MY" sz="1600" b="1" dirty="0"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76" name="TextBox 1">
              <a:extLst>
                <a:ext uri="{FF2B5EF4-FFF2-40B4-BE49-F238E27FC236}">
                  <a16:creationId xmlns:a16="http://schemas.microsoft.com/office/drawing/2014/main" id="{176E858C-6C8E-07E4-1E4D-44BDC1BD22A7}"/>
                </a:ext>
              </a:extLst>
            </p:cNvPr>
            <p:cNvSpPr txBox="1"/>
            <p:nvPr/>
          </p:nvSpPr>
          <p:spPr>
            <a:xfrm>
              <a:off x="9554252" y="4280928"/>
              <a:ext cx="8066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2400" b="1" dirty="0">
                  <a:latin typeface="Gogh Extra Bold" panose="00000900000000000000" pitchFamily="50" charset="0"/>
                </a:rPr>
                <a:t>Q4</a:t>
              </a:r>
            </a:p>
            <a:p>
              <a:pPr algn="ctr"/>
              <a:r>
                <a:rPr lang="en-MY" sz="2400" b="1" dirty="0">
                  <a:latin typeface="Gogh Extra Bold" panose="00000900000000000000" pitchFamily="50" charset="0"/>
                </a:rPr>
                <a:t>2023</a:t>
              </a:r>
              <a:endParaRPr lang="en-MY" sz="2400" b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77" name="Imagen 76" descr="Icono&#10;&#10;Descripción generada automáticamente">
            <a:extLst>
              <a:ext uri="{FF2B5EF4-FFF2-40B4-BE49-F238E27FC236}">
                <a16:creationId xmlns:a16="http://schemas.microsoft.com/office/drawing/2014/main" id="{A90A6BF3-C295-6AA9-546D-6D0D6EAB2A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620" y="4114205"/>
            <a:ext cx="895747" cy="895747"/>
          </a:xfrm>
          <a:prstGeom prst="rect">
            <a:avLst/>
          </a:prstGeom>
        </p:spPr>
      </p:pic>
      <p:pic>
        <p:nvPicPr>
          <p:cNvPr id="78" name="Imagen 77" descr="Icono&#10;&#10;Descripción generada automáticamente">
            <a:extLst>
              <a:ext uri="{FF2B5EF4-FFF2-40B4-BE49-F238E27FC236}">
                <a16:creationId xmlns:a16="http://schemas.microsoft.com/office/drawing/2014/main" id="{D8D91F79-234B-DED8-1315-BF05B61A43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36" y="4136551"/>
            <a:ext cx="895747" cy="895747"/>
          </a:xfrm>
          <a:prstGeom prst="rect">
            <a:avLst/>
          </a:prstGeom>
        </p:spPr>
      </p:pic>
      <p:pic>
        <p:nvPicPr>
          <p:cNvPr id="79" name="Imagen 78" descr="Icono&#10;&#10;Descripción generada automáticamente">
            <a:extLst>
              <a:ext uri="{FF2B5EF4-FFF2-40B4-BE49-F238E27FC236}">
                <a16:creationId xmlns:a16="http://schemas.microsoft.com/office/drawing/2014/main" id="{6C0C047A-2000-CCD2-0076-11056629F4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585" y="4114205"/>
            <a:ext cx="895747" cy="895747"/>
          </a:xfrm>
          <a:prstGeom prst="rect">
            <a:avLst/>
          </a:prstGeom>
        </p:spPr>
      </p:pic>
      <p:grpSp>
        <p:nvGrpSpPr>
          <p:cNvPr id="80" name="Grupo 79">
            <a:extLst>
              <a:ext uri="{FF2B5EF4-FFF2-40B4-BE49-F238E27FC236}">
                <a16:creationId xmlns:a16="http://schemas.microsoft.com/office/drawing/2014/main" id="{D84D4AC0-E155-9A4F-DBDA-E16BF76CDAF6}"/>
              </a:ext>
            </a:extLst>
          </p:cNvPr>
          <p:cNvGrpSpPr/>
          <p:nvPr/>
        </p:nvGrpSpPr>
        <p:grpSpPr>
          <a:xfrm>
            <a:off x="5158005" y="8705499"/>
            <a:ext cx="2028393" cy="2028393"/>
            <a:chOff x="5151669" y="2121648"/>
            <a:chExt cx="2028393" cy="2028393"/>
          </a:xfrm>
        </p:grpSpPr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1313A0DD-E3DA-E4B2-C7F5-3F37DA8EA9D4}"/>
                </a:ext>
              </a:extLst>
            </p:cNvPr>
            <p:cNvSpPr/>
            <p:nvPr/>
          </p:nvSpPr>
          <p:spPr>
            <a:xfrm>
              <a:off x="5151669" y="2121648"/>
              <a:ext cx="2028393" cy="202839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82" name="Picture 6" descr="Avatar usuario computadora iconos desarrollador de software, avatar, niño,  cara, héroes png | PNGWing">
              <a:extLst>
                <a:ext uri="{FF2B5EF4-FFF2-40B4-BE49-F238E27FC236}">
                  <a16:creationId xmlns:a16="http://schemas.microsoft.com/office/drawing/2014/main" id="{5F79B3E2-9D59-DF49-86E6-6F16A7748E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82" t="10489" r="25132"/>
            <a:stretch/>
          </p:blipFill>
          <p:spPr bwMode="auto">
            <a:xfrm>
              <a:off x="5327063" y="2280491"/>
              <a:ext cx="1677604" cy="1710706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93C8E207-0A5E-1217-9E54-99E382E6EF96}"/>
              </a:ext>
            </a:extLst>
          </p:cNvPr>
          <p:cNvGrpSpPr/>
          <p:nvPr/>
        </p:nvGrpSpPr>
        <p:grpSpPr>
          <a:xfrm>
            <a:off x="8884566" y="8705499"/>
            <a:ext cx="2028393" cy="2028393"/>
            <a:chOff x="8878230" y="2121648"/>
            <a:chExt cx="2028393" cy="2028393"/>
          </a:xfrm>
        </p:grpSpPr>
        <p:sp>
          <p:nvSpPr>
            <p:cNvPr id="84" name="Elipse 83">
              <a:extLst>
                <a:ext uri="{FF2B5EF4-FFF2-40B4-BE49-F238E27FC236}">
                  <a16:creationId xmlns:a16="http://schemas.microsoft.com/office/drawing/2014/main" id="{5A1F92FE-DCEE-39FE-6FA1-BEF82C4598BA}"/>
                </a:ext>
              </a:extLst>
            </p:cNvPr>
            <p:cNvSpPr/>
            <p:nvPr/>
          </p:nvSpPr>
          <p:spPr>
            <a:xfrm>
              <a:off x="8878230" y="2121648"/>
              <a:ext cx="2028393" cy="202839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&lt;&lt;&lt;&lt;&lt;&lt;&lt;</a:t>
              </a:r>
              <a:endPara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85" name="Picture 8" descr="100 Nuevos Emojis Llegaran En Este 2020 - Bendita Siesta Developer Avatar  Png,Todos Los Emojis - free transparent emoji - emojipng.com">
              <a:extLst>
                <a:ext uri="{FF2B5EF4-FFF2-40B4-BE49-F238E27FC236}">
                  <a16:creationId xmlns:a16="http://schemas.microsoft.com/office/drawing/2014/main" id="{C1C80E82-EC7D-B3D1-E3C2-ACA88074F6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037839" y="2298529"/>
              <a:ext cx="1709173" cy="171070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42744B6E-64E6-2FEF-6D53-89B3CFBF7558}"/>
              </a:ext>
            </a:extLst>
          </p:cNvPr>
          <p:cNvGrpSpPr/>
          <p:nvPr/>
        </p:nvGrpSpPr>
        <p:grpSpPr>
          <a:xfrm>
            <a:off x="1553804" y="8705499"/>
            <a:ext cx="2028393" cy="2028393"/>
            <a:chOff x="1547468" y="2121648"/>
            <a:chExt cx="2028393" cy="2028393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2BBF337B-48CB-8E1F-8F18-54028AEC4157}"/>
                </a:ext>
              </a:extLst>
            </p:cNvPr>
            <p:cNvSpPr/>
            <p:nvPr/>
          </p:nvSpPr>
          <p:spPr>
            <a:xfrm>
              <a:off x="1547468" y="2121648"/>
              <a:ext cx="2028393" cy="202839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88" name="Picture 16">
              <a:extLst>
                <a:ext uri="{FF2B5EF4-FFF2-40B4-BE49-F238E27FC236}">
                  <a16:creationId xmlns:a16="http://schemas.microsoft.com/office/drawing/2014/main" id="{37BF215C-66DD-7106-92BC-E6158D293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098" t="1581" r="22888" b="2230"/>
            <a:stretch/>
          </p:blipFill>
          <p:spPr>
            <a:xfrm>
              <a:off x="1714577" y="2280491"/>
              <a:ext cx="1694174" cy="171070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9084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96C547E-1172-0B43-E6B2-66088F1A350C}"/>
              </a:ext>
            </a:extLst>
          </p:cNvPr>
          <p:cNvSpPr/>
          <p:nvPr/>
        </p:nvSpPr>
        <p:spPr>
          <a:xfrm>
            <a:off x="981635" y="1721224"/>
            <a:ext cx="3160060" cy="4708642"/>
          </a:xfrm>
          <a:prstGeom prst="roundRect">
            <a:avLst/>
          </a:prstGeom>
          <a:solidFill>
            <a:schemeClr val="tx1"/>
          </a:solidFill>
          <a:effectLst>
            <a:outerShdw blurRad="63500" sx="102000" sy="102000" algn="ctr" rotWithShape="0">
              <a:schemeClr val="tx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8632CD47-5981-63B3-6AA4-5CAE32F50813}"/>
              </a:ext>
            </a:extLst>
          </p:cNvPr>
          <p:cNvSpPr txBox="1"/>
          <p:nvPr/>
        </p:nvSpPr>
        <p:spPr>
          <a:xfrm>
            <a:off x="2152452" y="312927"/>
            <a:ext cx="78870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6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Equipo</a:t>
            </a:r>
            <a:r>
              <a:rPr lang="en-MY" sz="66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 de </a:t>
            </a:r>
            <a:r>
              <a:rPr lang="en-MY" sz="66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Trabajo</a:t>
            </a:r>
            <a:endParaRPr lang="en-MY" sz="6600" b="1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EB9B2A-5257-CB99-EF2F-2FD33C9AC45C}"/>
              </a:ext>
            </a:extLst>
          </p:cNvPr>
          <p:cNvSpPr txBox="1"/>
          <p:nvPr/>
        </p:nvSpPr>
        <p:spPr>
          <a:xfrm>
            <a:off x="1204900" y="5065895"/>
            <a:ext cx="27135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Estudiante de la facultad de Economía y Finanzas de la Universidad del Pacífico. Experiencia en consultoría (PwC)</a:t>
            </a:r>
          </a:p>
          <a:p>
            <a:pPr algn="ctr"/>
            <a:r>
              <a:rPr lang="es-E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 inversiones (La Positiva).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EF3BD56-2C77-D7D5-AC91-6DB8ECB6E7B8}"/>
              </a:ext>
            </a:extLst>
          </p:cNvPr>
          <p:cNvSpPr txBox="1"/>
          <p:nvPr/>
        </p:nvSpPr>
        <p:spPr>
          <a:xfrm>
            <a:off x="1425777" y="4330969"/>
            <a:ext cx="22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Santiago Fernández </a:t>
            </a:r>
          </a:p>
          <a:p>
            <a:pPr algn="ctr"/>
            <a:r>
              <a:rPr lang="en-MY" sz="1400" b="1" dirty="0">
                <a:solidFill>
                  <a:schemeClr val="tx1">
                    <a:lumMod val="50000"/>
                  </a:schemeClr>
                </a:solidFill>
                <a:latin typeface="Gogh Extra Bold" panose="00000900000000000000" pitchFamily="50" charset="0"/>
              </a:rPr>
              <a:t>Co-Founder &amp; CEO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CF95D8B-1661-EDA4-B08C-1DEB515D195C}"/>
              </a:ext>
            </a:extLst>
          </p:cNvPr>
          <p:cNvSpPr/>
          <p:nvPr/>
        </p:nvSpPr>
        <p:spPr>
          <a:xfrm>
            <a:off x="4585837" y="1721224"/>
            <a:ext cx="3160060" cy="4708642"/>
          </a:xfrm>
          <a:prstGeom prst="roundRect">
            <a:avLst/>
          </a:prstGeom>
          <a:solidFill>
            <a:schemeClr val="tx1"/>
          </a:solidFill>
          <a:effectLst>
            <a:outerShdw blurRad="50800" dist="38100" algn="l" rotWithShape="0">
              <a:schemeClr val="tx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BB1038B7-CC82-99ED-68EF-2579AE12DF87}"/>
              </a:ext>
            </a:extLst>
          </p:cNvPr>
          <p:cNvSpPr txBox="1"/>
          <p:nvPr/>
        </p:nvSpPr>
        <p:spPr>
          <a:xfrm>
            <a:off x="4809102" y="5065895"/>
            <a:ext cx="2713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Ingeniero de sistemas y</a:t>
            </a:r>
          </a:p>
          <a:p>
            <a:pPr algn="ctr"/>
            <a:r>
              <a:rPr lang="es-ES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co-fundador</a:t>
            </a:r>
            <a:r>
              <a:rPr lang="es-E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de múltiples emprendimientos usando </a:t>
            </a:r>
            <a:r>
              <a:rPr lang="es-ES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blockchain</a:t>
            </a:r>
            <a:r>
              <a:rPr lang="es-E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F54E7433-AD4E-3A95-90F7-E4D4CF911DEF}"/>
              </a:ext>
            </a:extLst>
          </p:cNvPr>
          <p:cNvSpPr txBox="1"/>
          <p:nvPr/>
        </p:nvSpPr>
        <p:spPr>
          <a:xfrm>
            <a:off x="5388089" y="4330969"/>
            <a:ext cx="15555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José </a:t>
            </a:r>
            <a:r>
              <a:rPr lang="en-MY" sz="16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Zárate</a:t>
            </a:r>
            <a:r>
              <a:rPr lang="en-MY" sz="16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 </a:t>
            </a:r>
          </a:p>
          <a:p>
            <a:pPr algn="ctr"/>
            <a:r>
              <a:rPr lang="en-MY" sz="1400" b="1" dirty="0">
                <a:solidFill>
                  <a:schemeClr val="tx1">
                    <a:lumMod val="50000"/>
                  </a:schemeClr>
                </a:solidFill>
                <a:latin typeface="Gogh Extra Bold" panose="00000900000000000000" pitchFamily="50" charset="0"/>
              </a:rPr>
              <a:t>Co-Founder &amp; CTO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F20BA8B-E866-1A34-BFB8-955796A7111A}"/>
              </a:ext>
            </a:extLst>
          </p:cNvPr>
          <p:cNvSpPr/>
          <p:nvPr/>
        </p:nvSpPr>
        <p:spPr>
          <a:xfrm>
            <a:off x="8312398" y="1721224"/>
            <a:ext cx="3160060" cy="4708642"/>
          </a:xfrm>
          <a:prstGeom prst="roundRect">
            <a:avLst/>
          </a:prstGeom>
          <a:solidFill>
            <a:schemeClr val="tx1"/>
          </a:solidFill>
          <a:effectLst>
            <a:outerShdw blurRad="50800" dist="38100" algn="l" rotWithShape="0">
              <a:schemeClr val="tx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0BFBDA3C-B635-8754-3F61-161414883E4A}"/>
              </a:ext>
            </a:extLst>
          </p:cNvPr>
          <p:cNvSpPr txBox="1"/>
          <p:nvPr/>
        </p:nvSpPr>
        <p:spPr>
          <a:xfrm>
            <a:off x="8535663" y="5065895"/>
            <a:ext cx="2713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Consultor senior de Stamping.io. Líder de proyectos tecnológicos que involucran desde startups hasta empresas consolidadas.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90C2617D-1B3E-2C50-F75F-E8ACBB185E12}"/>
              </a:ext>
            </a:extLst>
          </p:cNvPr>
          <p:cNvSpPr txBox="1"/>
          <p:nvPr/>
        </p:nvSpPr>
        <p:spPr>
          <a:xfrm>
            <a:off x="8961724" y="4330969"/>
            <a:ext cx="18614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Enrique Cepeda</a:t>
            </a:r>
          </a:p>
          <a:p>
            <a:pPr algn="ctr"/>
            <a:r>
              <a:rPr lang="en-MY" sz="1400" b="1" dirty="0">
                <a:solidFill>
                  <a:schemeClr val="tx1">
                    <a:lumMod val="50000"/>
                  </a:schemeClr>
                </a:solidFill>
                <a:latin typeface="Gogh Extra Bold" panose="00000900000000000000" pitchFamily="50" charset="0"/>
              </a:rPr>
              <a:t>Consultant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F3B3286-F58F-F847-130D-9B2EF98C9BC8}"/>
              </a:ext>
            </a:extLst>
          </p:cNvPr>
          <p:cNvGrpSpPr/>
          <p:nvPr/>
        </p:nvGrpSpPr>
        <p:grpSpPr>
          <a:xfrm>
            <a:off x="5151669" y="2121648"/>
            <a:ext cx="2028393" cy="2028393"/>
            <a:chOff x="5151669" y="2121648"/>
            <a:chExt cx="2028393" cy="2028393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854934B5-8BA5-5BDD-E5A7-74EE7416797A}"/>
                </a:ext>
              </a:extLst>
            </p:cNvPr>
            <p:cNvSpPr/>
            <p:nvPr/>
          </p:nvSpPr>
          <p:spPr>
            <a:xfrm>
              <a:off x="5151669" y="2121648"/>
              <a:ext cx="2028393" cy="202839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9" name="Picture 6" descr="Avatar usuario computadora iconos desarrollador de software, avatar, niño,  cara, héroes png | PNGWing">
              <a:extLst>
                <a:ext uri="{FF2B5EF4-FFF2-40B4-BE49-F238E27FC236}">
                  <a16:creationId xmlns:a16="http://schemas.microsoft.com/office/drawing/2014/main" id="{77157E92-7795-A76E-2426-9AB657566C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82" t="10489" r="25132"/>
            <a:stretch/>
          </p:blipFill>
          <p:spPr bwMode="auto">
            <a:xfrm>
              <a:off x="5327063" y="2280491"/>
              <a:ext cx="1677604" cy="1710706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5870A594-9B7D-A821-E126-46B41753DCE3}"/>
              </a:ext>
            </a:extLst>
          </p:cNvPr>
          <p:cNvGrpSpPr/>
          <p:nvPr/>
        </p:nvGrpSpPr>
        <p:grpSpPr>
          <a:xfrm>
            <a:off x="8878230" y="2121648"/>
            <a:ext cx="2028393" cy="2028393"/>
            <a:chOff x="8878230" y="2121648"/>
            <a:chExt cx="2028393" cy="2028393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0403AA6-75F2-D839-6D13-0A5FF691F0F6}"/>
                </a:ext>
              </a:extLst>
            </p:cNvPr>
            <p:cNvSpPr/>
            <p:nvPr/>
          </p:nvSpPr>
          <p:spPr>
            <a:xfrm>
              <a:off x="8878230" y="2121648"/>
              <a:ext cx="2028393" cy="202839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&lt;&lt;&lt;&lt;&lt;&lt;&lt;</a:t>
              </a:r>
              <a:endPara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0" name="Picture 8" descr="100 Nuevos Emojis Llegaran En Este 2020 - Bendita Siesta Developer Avatar  Png,Todos Los Emojis - free transparent emoji - emojipng.com">
              <a:extLst>
                <a:ext uri="{FF2B5EF4-FFF2-40B4-BE49-F238E27FC236}">
                  <a16:creationId xmlns:a16="http://schemas.microsoft.com/office/drawing/2014/main" id="{414D9DE2-8521-4312-9577-8BD518B75F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037839" y="2298529"/>
              <a:ext cx="1709173" cy="171070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18578F50-AF20-7EDD-5CB7-D9790BA05044}"/>
              </a:ext>
            </a:extLst>
          </p:cNvPr>
          <p:cNvGrpSpPr/>
          <p:nvPr/>
        </p:nvGrpSpPr>
        <p:grpSpPr>
          <a:xfrm>
            <a:off x="1547468" y="2121648"/>
            <a:ext cx="2028393" cy="2028393"/>
            <a:chOff x="1547468" y="2121648"/>
            <a:chExt cx="2028393" cy="2028393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1B81249C-D7F8-51BA-3E36-184287A99DAB}"/>
                </a:ext>
              </a:extLst>
            </p:cNvPr>
            <p:cNvSpPr/>
            <p:nvPr/>
          </p:nvSpPr>
          <p:spPr>
            <a:xfrm>
              <a:off x="1547468" y="2121648"/>
              <a:ext cx="2028393" cy="202839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1" name="Picture 16">
              <a:extLst>
                <a:ext uri="{FF2B5EF4-FFF2-40B4-BE49-F238E27FC236}">
                  <a16:creationId xmlns:a16="http://schemas.microsoft.com/office/drawing/2014/main" id="{7B4E47BD-F553-7D76-EAB7-43EAAE903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098" t="1581" r="22888" b="2230"/>
            <a:stretch/>
          </p:blipFill>
          <p:spPr>
            <a:xfrm>
              <a:off x="1714577" y="2280491"/>
              <a:ext cx="1694174" cy="171070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2520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Summary Zoom 5">
                <a:extLst>
                  <a:ext uri="{FF2B5EF4-FFF2-40B4-BE49-F238E27FC236}">
                    <a16:creationId xmlns:a16="http://schemas.microsoft.com/office/drawing/2014/main" id="{220C60D8-378A-4E72-817A-5120A45D9C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2632193"/>
                  </p:ext>
                </p:extLst>
              </p:nvPr>
            </p:nvGraphicFramePr>
            <p:xfrm>
              <a:off x="12400935" y="0"/>
              <a:ext cx="10515600" cy="6858000"/>
            </p:xfrm>
            <a:graphic>
              <a:graphicData uri="http://schemas.microsoft.com/office/powerpoint/2016/summaryzoom">
                <psuz:summaryZm>
                  <psuz:summaryZmObj sectionId="{EDFE2C77-733B-44CC-A61F-07105A261AB5}" offsetFactorX="-41658" offsetFactorY="-2204">
                    <psuz:zmPr id="{427B6B64-A1FF-44FA-BA33-25B8150E347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29075" y="172012"/>
                          <a:ext cx="5486400" cy="30861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119DCF1-F516-40A2-9088-BBBD56A73B12}" offsetFactorX="41319" offsetFactorY="-3333">
                    <psuz:zmPr id="{6F922A33-F857-48BB-BC2E-0A007A2B8294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781526" y="3429010"/>
                          <a:ext cx="5486400" cy="30861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Summary Zoom 5">
                <a:extLst>
                  <a:ext uri="{FF2B5EF4-FFF2-40B4-BE49-F238E27FC236}">
                    <a16:creationId xmlns:a16="http://schemas.microsoft.com/office/drawing/2014/main" id="{220C60D8-378A-4E72-817A-5120A45D9C9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2400935" y="0"/>
                <a:ext cx="10515600" cy="6858000"/>
                <a:chOff x="12400935" y="0"/>
                <a:chExt cx="10515600" cy="6858000"/>
              </a:xfrm>
            </p:grpSpPr>
            <p:pic>
              <p:nvPicPr>
                <p:cNvPr id="2" name="Picture 2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630010" y="172012"/>
                  <a:ext cx="5486400" cy="30861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182461" y="3429010"/>
                  <a:ext cx="5486400" cy="30861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grpSp>
        <p:nvGrpSpPr>
          <p:cNvPr id="16" name="Grupo 15">
            <a:extLst>
              <a:ext uri="{FF2B5EF4-FFF2-40B4-BE49-F238E27FC236}">
                <a16:creationId xmlns:a16="http://schemas.microsoft.com/office/drawing/2014/main" id="{82EAFE04-EBF1-5D65-0C5F-850670BD8FB8}"/>
              </a:ext>
            </a:extLst>
          </p:cNvPr>
          <p:cNvGrpSpPr/>
          <p:nvPr/>
        </p:nvGrpSpPr>
        <p:grpSpPr>
          <a:xfrm>
            <a:off x="-697739" y="-2157477"/>
            <a:ext cx="13587475" cy="13587475"/>
            <a:chOff x="-697739" y="-2157477"/>
            <a:chExt cx="13587475" cy="13587475"/>
          </a:xfrm>
        </p:grpSpPr>
        <p:pic>
          <p:nvPicPr>
            <p:cNvPr id="12" name="Imagen 11" descr="Imagen que contiene cepillo, alimentos, lluvia&#10;&#10;Descripción generada automáticamente">
              <a:extLst>
                <a:ext uri="{FF2B5EF4-FFF2-40B4-BE49-F238E27FC236}">
                  <a16:creationId xmlns:a16="http://schemas.microsoft.com/office/drawing/2014/main" id="{73D2852E-4037-1F6B-8794-CE0CAA3C8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7739" y="-2157477"/>
              <a:ext cx="13587475" cy="13587475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9AD86FF-E45C-2BE4-1C5D-D50EA2B4A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02541" y="1335541"/>
              <a:ext cx="4186917" cy="4186917"/>
            </a:xfrm>
            <a:prstGeom prst="rect">
              <a:avLst/>
            </a:prstGeom>
          </p:spPr>
        </p:pic>
      </p:grpSp>
      <p:pic>
        <p:nvPicPr>
          <p:cNvPr id="17" name="Imagen 16" descr="Imagen que contiene taza, interior, cepillo de dientes, plástico&#10;&#10;Descripción generada automáticamente">
            <a:extLst>
              <a:ext uri="{FF2B5EF4-FFF2-40B4-BE49-F238E27FC236}">
                <a16:creationId xmlns:a16="http://schemas.microsoft.com/office/drawing/2014/main" id="{32BA9790-9835-50BE-CF2E-B4825719D4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4079" y="795652"/>
            <a:ext cx="5229725" cy="522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82EAFE04-EBF1-5D65-0C5F-850670BD8FB8}"/>
              </a:ext>
            </a:extLst>
          </p:cNvPr>
          <p:cNvGrpSpPr/>
          <p:nvPr/>
        </p:nvGrpSpPr>
        <p:grpSpPr>
          <a:xfrm>
            <a:off x="-697739" y="-2157477"/>
            <a:ext cx="13587475" cy="13587475"/>
            <a:chOff x="-697739" y="-2157477"/>
            <a:chExt cx="13587475" cy="13587475"/>
          </a:xfrm>
        </p:grpSpPr>
        <p:pic>
          <p:nvPicPr>
            <p:cNvPr id="12" name="Imagen 11" descr="Imagen que contiene cepillo, alimentos, lluvia&#10;&#10;Descripción generada automáticamente">
              <a:extLst>
                <a:ext uri="{FF2B5EF4-FFF2-40B4-BE49-F238E27FC236}">
                  <a16:creationId xmlns:a16="http://schemas.microsoft.com/office/drawing/2014/main" id="{73D2852E-4037-1F6B-8794-CE0CAA3C8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7739" y="-2157477"/>
              <a:ext cx="13587475" cy="13587475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9AD86FF-E45C-2BE4-1C5D-D50EA2B4A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02541" y="1335541"/>
              <a:ext cx="4186917" cy="4186917"/>
            </a:xfrm>
            <a:prstGeom prst="rect">
              <a:avLst/>
            </a:prstGeom>
          </p:spPr>
        </p:pic>
      </p:grpSp>
      <p:pic>
        <p:nvPicPr>
          <p:cNvPr id="17" name="Imagen 16" descr="Imagen que contiene taza, interior, cepillo de dientes, plástico&#10;&#10;Descripción generada automáticamente">
            <a:extLst>
              <a:ext uri="{FF2B5EF4-FFF2-40B4-BE49-F238E27FC236}">
                <a16:creationId xmlns:a16="http://schemas.microsoft.com/office/drawing/2014/main" id="{32BA9790-9835-50BE-CF2E-B4825719D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4079" y="795652"/>
            <a:ext cx="5229725" cy="5229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A021DE-EEC8-A41D-F12A-E51FB416E358}"/>
              </a:ext>
            </a:extLst>
          </p:cNvPr>
          <p:cNvSpPr txBox="1"/>
          <p:nvPr/>
        </p:nvSpPr>
        <p:spPr>
          <a:xfrm>
            <a:off x="2345927" y="5681053"/>
            <a:ext cx="75001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Poppins Medium" panose="00000600000000000000" pitchFamily="2" charset="0"/>
                <a:cs typeface="Poppins Medium" panose="000006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www.nfticket.pe</a:t>
            </a:r>
            <a:endParaRPr lang="es-ES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r>
              <a:rPr lang="es-ES" dirty="0">
                <a:latin typeface="Poppins Medium" panose="00000600000000000000" pitchFamily="2" charset="0"/>
                <a:cs typeface="Poppins Medium" panose="000006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Info@nfticket.pe</a:t>
            </a:r>
            <a:endParaRPr lang="es-ES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r>
              <a:rPr lang="es-ES" dirty="0">
                <a:latin typeface="Poppins Medium" panose="00000600000000000000" pitchFamily="2" charset="0"/>
                <a:cs typeface="Poppins Medium" panose="00000600000000000000" pitchFamily="2" charset="0"/>
              </a:rPr>
              <a:t>(+51) 987 983 981</a:t>
            </a:r>
          </a:p>
        </p:txBody>
      </p:sp>
    </p:spTree>
    <p:extLst>
      <p:ext uri="{BB962C8B-B14F-4D97-AF65-F5344CB8AC3E}">
        <p14:creationId xmlns:p14="http://schemas.microsoft.com/office/powerpoint/2010/main" val="4017019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cepillo, alimentos, lluvia&#10;&#10;Descripción generada automáticamente">
            <a:extLst>
              <a:ext uri="{FF2B5EF4-FFF2-40B4-BE49-F238E27FC236}">
                <a16:creationId xmlns:a16="http://schemas.microsoft.com/office/drawing/2014/main" id="{66F3A2FD-241E-8AF4-434C-70EEE3B14D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9184" y="-3683921"/>
            <a:ext cx="16783903" cy="16783903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9727D4F0-47C5-495C-9DAF-BE6C8223B2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4599776"/>
                  </p:ext>
                </p:extLst>
              </p:nvPr>
            </p:nvGraphicFramePr>
            <p:xfrm>
              <a:off x="838200" y="0"/>
              <a:ext cx="10515600" cy="6858000"/>
            </p:xfrm>
            <a:graphic>
              <a:graphicData uri="http://schemas.microsoft.com/office/powerpoint/2016/summaryzoom">
                <psuz:summaryZm>
                  <psuz:summaryZmObj sectionId="{EDFE2C77-733B-44CC-A61F-07105A261AB5}" offsetFactorX="45507" offsetFactorY="1385">
                    <psuz:zmPr id="{4A88F15A-2B03-4D03-B262-C14825BCEE2F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11296" y="282772"/>
                          <a:ext cx="5486400" cy="30861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C119DCF1-F516-40A2-9088-BBBD56A73B12}" offsetFactorX="45507" offsetFactorY="-2170">
                    <psuz:zmPr id="{2774A39E-D1CD-4FC4-BFF8-D6169808C4FD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11296" y="3464902"/>
                          <a:ext cx="5486400" cy="30861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9727D4F0-47C5-495C-9DAF-BE6C8223B2CB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0"/>
                <a:ext cx="10515600" cy="6858000"/>
                <a:chOff x="838200" y="0"/>
                <a:chExt cx="10515600" cy="6858000"/>
              </a:xfrm>
            </p:grpSpPr>
            <p:pic>
              <p:nvPicPr>
                <p:cNvPr id="2" name="Picture 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49496" y="282772"/>
                  <a:ext cx="5486400" cy="3086100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49496" y="3464902"/>
                  <a:ext cx="5486400" cy="3086100"/>
                </a:xfrm>
                <a:prstGeom prst="rect">
                  <a:avLst/>
                </a:prstGeom>
                <a:ln w="3175">
                  <a:noFill/>
                </a:ln>
              </p:spPr>
            </p:pic>
          </p:grpSp>
        </mc:Fallback>
      </mc:AlternateContent>
      <p:pic>
        <p:nvPicPr>
          <p:cNvPr id="15" name="Imagen 14" descr="Imagen que contiene taza, interior, cepillo de dientes, plástico&#10;&#10;Descripción generada automáticamente">
            <a:extLst>
              <a:ext uri="{FF2B5EF4-FFF2-40B4-BE49-F238E27FC236}">
                <a16:creationId xmlns:a16="http://schemas.microsoft.com/office/drawing/2014/main" id="{E8FD44DE-C558-74E4-645F-43EDB1C9DB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69" y="894423"/>
            <a:ext cx="5069153" cy="506915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E413DD9-58BC-7C00-4E73-1A336BCA19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8445" y="15153141"/>
            <a:ext cx="10068643" cy="100686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9055970-B78E-C4CA-4A6D-51EAC2B5032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28" y="5674141"/>
            <a:ext cx="877343" cy="877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B82FB2-17AF-10FB-5B25-FF6997F991FD}"/>
              </a:ext>
            </a:extLst>
          </p:cNvPr>
          <p:cNvSpPr txBox="1"/>
          <p:nvPr/>
        </p:nvSpPr>
        <p:spPr>
          <a:xfrm>
            <a:off x="-6249035" y="1972167"/>
            <a:ext cx="43685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4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Industria</a:t>
            </a:r>
            <a:r>
              <a:rPr lang="en-MY" sz="54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 de</a:t>
            </a:r>
          </a:p>
          <a:p>
            <a:r>
              <a:rPr lang="en-MY" sz="54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Eventos</a:t>
            </a:r>
            <a:r>
              <a:rPr lang="en-MY" sz="54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 y</a:t>
            </a:r>
          </a:p>
          <a:p>
            <a:r>
              <a:rPr lang="en-MY" sz="54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Ticketing</a:t>
            </a:r>
            <a:endParaRPr lang="en-MY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118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4FA4A4D-627E-49CE-D70A-67C88C189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420" y="-36095"/>
            <a:ext cx="6408541" cy="6408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C83DB2-F767-4E1F-A4B1-EE7E48B4422C}"/>
              </a:ext>
            </a:extLst>
          </p:cNvPr>
          <p:cNvSpPr txBox="1"/>
          <p:nvPr/>
        </p:nvSpPr>
        <p:spPr>
          <a:xfrm>
            <a:off x="1227513" y="1397675"/>
            <a:ext cx="35096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ea typeface="Roboto Condensed Light" panose="02000000000000000000" pitchFamily="2" charset="0"/>
                <a:cs typeface="Poppins Medium" panose="00000600000000000000" pitchFamily="2" charset="0"/>
              </a:rPr>
              <a:t>“NFTICKET busca </a:t>
            </a:r>
            <a:r>
              <a:rPr lang="es-ES" dirty="0">
                <a:solidFill>
                  <a:srgbClr val="00D190"/>
                </a:solidFill>
                <a:latin typeface="Poppins Medium" panose="00000600000000000000" pitchFamily="2" charset="0"/>
                <a:ea typeface="Roboto Condensed Light" panose="02000000000000000000" pitchFamily="2" charset="0"/>
                <a:cs typeface="Poppins Medium" panose="00000600000000000000" pitchFamily="2" charset="0"/>
              </a:rPr>
              <a:t>revolucionar la industria de eventos utilizando </a:t>
            </a:r>
            <a:r>
              <a:rPr lang="es-ES" dirty="0" err="1">
                <a:solidFill>
                  <a:srgbClr val="00D190"/>
                </a:solidFill>
                <a:latin typeface="Poppins Medium" panose="00000600000000000000" pitchFamily="2" charset="0"/>
                <a:ea typeface="Roboto Condensed Light" panose="02000000000000000000" pitchFamily="2" charset="0"/>
                <a:cs typeface="Poppins Medium" panose="00000600000000000000" pitchFamily="2" charset="0"/>
              </a:rPr>
              <a:t>blockchain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ea typeface="Roboto Condensed Light" panose="02000000000000000000" pitchFamily="2" charset="0"/>
                <a:cs typeface="Poppins Medium" panose="00000600000000000000" pitchFamily="2" charset="0"/>
              </a:rPr>
              <a:t> y tokens no fungibles </a:t>
            </a:r>
            <a:r>
              <a:rPr lang="es-ES" dirty="0">
                <a:solidFill>
                  <a:srgbClr val="00D190"/>
                </a:solidFill>
                <a:latin typeface="Poppins Medium" panose="00000600000000000000" pitchFamily="2" charset="0"/>
                <a:ea typeface="Roboto Condensed Light" panose="02000000000000000000" pitchFamily="2" charset="0"/>
                <a:cs typeface="Poppins Medium" panose="00000600000000000000" pitchFamily="2" charset="0"/>
              </a:rPr>
              <a:t>(NFT)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ea typeface="Roboto Condensed Light" panose="02000000000000000000" pitchFamily="2" charset="0"/>
                <a:cs typeface="Poppins Medium" panose="00000600000000000000" pitchFamily="2" charset="0"/>
              </a:rPr>
              <a:t> como mecanismo para conectar usuarios y </a:t>
            </a:r>
            <a:r>
              <a:rPr lang="es-ES" dirty="0">
                <a:solidFill>
                  <a:srgbClr val="00D190"/>
                </a:solidFill>
                <a:latin typeface="Poppins Medium" panose="00000600000000000000" pitchFamily="2" charset="0"/>
                <a:ea typeface="Roboto Condensed Light" panose="02000000000000000000" pitchFamily="2" charset="0"/>
                <a:cs typeface="Poppins Medium" panose="00000600000000000000" pitchFamily="2" charset="0"/>
              </a:rPr>
              <a:t>mejorar su experiencia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ea typeface="Roboto Condensed Light" panose="02000000000000000000" pitchFamily="2" charset="0"/>
                <a:cs typeface="Poppins Medium" panose="00000600000000000000" pitchFamily="2" charset="0"/>
              </a:rPr>
              <a:t>en base a seguridad y eficiencia”.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B32D4EE-319D-6B8E-D3B9-AF41F3B914BC}"/>
              </a:ext>
            </a:extLst>
          </p:cNvPr>
          <p:cNvSpPr txBox="1"/>
          <p:nvPr/>
        </p:nvSpPr>
        <p:spPr>
          <a:xfrm>
            <a:off x="5344420" y="5172117"/>
            <a:ext cx="65421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gh Extra Bold" panose="00000900000000000000" pitchFamily="50" charset="0"/>
              </a:rPr>
              <a:t>Santiago Fernández Pizarro</a:t>
            </a:r>
          </a:p>
          <a:p>
            <a:pPr algn="ctr"/>
            <a:r>
              <a:rPr lang="en-MY" sz="36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Co-Founder &amp; CEO</a:t>
            </a:r>
          </a:p>
        </p:txBody>
      </p:sp>
    </p:spTree>
    <p:extLst>
      <p:ext uri="{BB962C8B-B14F-4D97-AF65-F5344CB8AC3E}">
        <p14:creationId xmlns:p14="http://schemas.microsoft.com/office/powerpoint/2010/main" val="2176747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15DA86-8FF2-4CCC-B46B-BA6BC7BF4B54}"/>
              </a:ext>
            </a:extLst>
          </p:cNvPr>
          <p:cNvSpPr txBox="1"/>
          <p:nvPr/>
        </p:nvSpPr>
        <p:spPr>
          <a:xfrm>
            <a:off x="2682885" y="1486878"/>
            <a:ext cx="3185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72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Misión</a:t>
            </a:r>
            <a:endParaRPr lang="en-MY" sz="7200" b="1" dirty="0">
              <a:solidFill>
                <a:srgbClr val="00D190"/>
              </a:solidFill>
              <a:latin typeface="Gogh Extra Bold" panose="000009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58C4AF-4768-4F51-9970-BFCF8851C819}"/>
              </a:ext>
            </a:extLst>
          </p:cNvPr>
          <p:cNvSpPr txBox="1"/>
          <p:nvPr/>
        </p:nvSpPr>
        <p:spPr>
          <a:xfrm>
            <a:off x="6323630" y="1423749"/>
            <a:ext cx="53117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D190"/>
                </a:solidFill>
                <a:latin typeface="Poppins Medium" panose="00000600000000000000" pitchFamily="2" charset="0"/>
                <a:ea typeface="Open Sans" pitchFamily="2" charset="0"/>
                <a:cs typeface="Poppins Medium" panose="00000600000000000000" pitchFamily="2" charset="0"/>
              </a:rPr>
              <a:t>Desarrollar una plataforma eficiente y segura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ea typeface="Open Sans" pitchFamily="2" charset="0"/>
                <a:cs typeface="Poppins Medium" panose="00000600000000000000" pitchFamily="2" charset="0"/>
              </a:rPr>
              <a:t>que permita interconectar a todos los participantes en la organización, financiamiento y desarrollo de un evento para mejorar su experiencia.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AE50E532-CA8D-2585-C710-179851E12F93}"/>
              </a:ext>
            </a:extLst>
          </p:cNvPr>
          <p:cNvSpPr txBox="1"/>
          <p:nvPr/>
        </p:nvSpPr>
        <p:spPr>
          <a:xfrm>
            <a:off x="2795897" y="4420163"/>
            <a:ext cx="30396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72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Visión</a:t>
            </a:r>
            <a:endParaRPr lang="en-MY" sz="7200" b="1" dirty="0">
              <a:solidFill>
                <a:srgbClr val="00D190"/>
              </a:solidFill>
              <a:latin typeface="Gogh Extra Bold" panose="00000900000000000000" pitchFamily="50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6C20C18C-DE4E-F576-CF1E-792F69CC2729}"/>
              </a:ext>
            </a:extLst>
          </p:cNvPr>
          <p:cNvSpPr txBox="1"/>
          <p:nvPr/>
        </p:nvSpPr>
        <p:spPr>
          <a:xfrm>
            <a:off x="6356489" y="4419646"/>
            <a:ext cx="52789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D190"/>
                </a:solidFill>
                <a:latin typeface="Poppins Medium" panose="00000600000000000000" pitchFamily="2" charset="0"/>
                <a:ea typeface="Open Sans" pitchFamily="2" charset="0"/>
                <a:cs typeface="Poppins Medium" panose="00000600000000000000" pitchFamily="2" charset="0"/>
              </a:rPr>
              <a:t>Integrar todos los servicios dentro de la organización y desarrollo de un evento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ea typeface="Open Sans" pitchFamily="2" charset="0"/>
                <a:cs typeface="Poppins Medium" panose="00000600000000000000" pitchFamily="2" charset="0"/>
              </a:rPr>
              <a:t>para convertirnos en la empresa líder de la industria dentro de Latinoamérica. </a:t>
            </a:r>
          </a:p>
        </p:txBody>
      </p:sp>
      <p:pic>
        <p:nvPicPr>
          <p:cNvPr id="13" name="Imagen 12" descr="Imagen que contiene Forma&#10;&#10;Descripción generada automáticamente">
            <a:extLst>
              <a:ext uri="{FF2B5EF4-FFF2-40B4-BE49-F238E27FC236}">
                <a16:creationId xmlns:a16="http://schemas.microsoft.com/office/drawing/2014/main" id="{780D97FF-516E-2149-487E-E46F0D4873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5" y="909255"/>
            <a:ext cx="2355574" cy="2355574"/>
          </a:xfrm>
          <a:prstGeom prst="rect">
            <a:avLst/>
          </a:prstGeom>
        </p:spPr>
      </p:pic>
      <p:pic>
        <p:nvPicPr>
          <p:cNvPr id="14" name="Imagen 13" descr="Icono&#10;&#10;Descripción generada automáticamente con confianza media">
            <a:extLst>
              <a:ext uri="{FF2B5EF4-FFF2-40B4-BE49-F238E27FC236}">
                <a16:creationId xmlns:a16="http://schemas.microsoft.com/office/drawing/2014/main" id="{55D5DBA4-3E94-90B4-9921-463002DC38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51" y="3714132"/>
            <a:ext cx="2355574" cy="2355574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9D28FCC6-3C8D-5BA1-E1C3-0E07BCE4E2D3}"/>
              </a:ext>
            </a:extLst>
          </p:cNvPr>
          <p:cNvSpPr txBox="1"/>
          <p:nvPr/>
        </p:nvSpPr>
        <p:spPr>
          <a:xfrm>
            <a:off x="-6249035" y="1972167"/>
            <a:ext cx="43685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4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Industria</a:t>
            </a:r>
            <a:r>
              <a:rPr lang="en-MY" sz="54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 de</a:t>
            </a:r>
          </a:p>
          <a:p>
            <a:r>
              <a:rPr lang="en-MY" sz="54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Eventos</a:t>
            </a:r>
            <a:r>
              <a:rPr lang="en-MY" sz="54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 y</a:t>
            </a:r>
          </a:p>
          <a:p>
            <a:r>
              <a:rPr lang="en-MY" sz="54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Ticketing</a:t>
            </a:r>
            <a:endParaRPr lang="en-MY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22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cepillo, alimentos, lluvia&#10;&#10;Descripción generada automáticamente">
            <a:extLst>
              <a:ext uri="{FF2B5EF4-FFF2-40B4-BE49-F238E27FC236}">
                <a16:creationId xmlns:a16="http://schemas.microsoft.com/office/drawing/2014/main" id="{7AC4D87A-D0E3-E6A9-0910-A74CCF2558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1782" y="-3683921"/>
            <a:ext cx="16783903" cy="167839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0C091CC-AD8F-F743-4792-AE395AF79D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28" y="5674141"/>
            <a:ext cx="877343" cy="877343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6B610D1-EFFF-5442-61AB-6EED8F01C71C}"/>
              </a:ext>
            </a:extLst>
          </p:cNvPr>
          <p:cNvSpPr txBox="1"/>
          <p:nvPr/>
        </p:nvSpPr>
        <p:spPr>
          <a:xfrm>
            <a:off x="742950" y="1859339"/>
            <a:ext cx="43685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4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Industria</a:t>
            </a:r>
            <a:r>
              <a:rPr lang="en-MY" sz="54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 de</a:t>
            </a:r>
          </a:p>
          <a:p>
            <a:r>
              <a:rPr lang="en-MY" sz="54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Eventos</a:t>
            </a:r>
            <a:r>
              <a:rPr lang="en-MY" sz="54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 y</a:t>
            </a:r>
          </a:p>
          <a:p>
            <a:r>
              <a:rPr lang="en-MY" sz="54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Ticketing</a:t>
            </a:r>
            <a:endParaRPr lang="en-MY" sz="5400" b="1" dirty="0">
              <a:latin typeface="Century Gothic" panose="020B0502020202020204" pitchFamily="34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7F383BD-B1AF-8590-9974-118D58DCA462}"/>
              </a:ext>
            </a:extLst>
          </p:cNvPr>
          <p:cNvSpPr txBox="1"/>
          <p:nvPr/>
        </p:nvSpPr>
        <p:spPr>
          <a:xfrm>
            <a:off x="871286" y="4326575"/>
            <a:ext cx="53117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ea typeface="Open Sans" pitchFamily="2" charset="0"/>
                <a:cs typeface="Poppins Medium" panose="00000600000000000000" pitchFamily="2" charset="0"/>
              </a:rPr>
              <a:t>Una industria con</a:t>
            </a:r>
          </a:p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ea typeface="Open Sans" pitchFamily="2" charset="0"/>
                <a:cs typeface="Poppins Medium" panose="00000600000000000000" pitchFamily="2" charset="0"/>
              </a:rPr>
              <a:t>limitaciones y mucho por explotar.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4E0FE87B-AA14-9A25-D855-2CCBE78AE58C}"/>
              </a:ext>
            </a:extLst>
          </p:cNvPr>
          <p:cNvSpPr txBox="1"/>
          <p:nvPr/>
        </p:nvSpPr>
        <p:spPr>
          <a:xfrm>
            <a:off x="8049077" y="1445719"/>
            <a:ext cx="1316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$ 1,552,900</a:t>
            </a:r>
            <a:endParaRPr lang="es-ES" sz="1600" b="1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144D977A-3085-075B-A71D-51F8C591D43E}"/>
              </a:ext>
            </a:extLst>
          </p:cNvPr>
          <p:cNvSpPr txBox="1"/>
          <p:nvPr/>
        </p:nvSpPr>
        <p:spPr>
          <a:xfrm>
            <a:off x="10539937" y="1467048"/>
            <a:ext cx="8687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11.20%</a:t>
            </a:r>
            <a:endParaRPr lang="es-ES" sz="1600" b="1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6AD85B56-1DC6-8A9A-DE31-D76D3496F706}"/>
              </a:ext>
            </a:extLst>
          </p:cNvPr>
          <p:cNvSpPr txBox="1"/>
          <p:nvPr/>
        </p:nvSpPr>
        <p:spPr>
          <a:xfrm>
            <a:off x="8107939" y="2593463"/>
            <a:ext cx="11824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$ 701,392</a:t>
            </a:r>
            <a:endParaRPr lang="es-ES" sz="1600" b="1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79C8883-3130-BD1B-D44D-38C50EC1044A}"/>
              </a:ext>
            </a:extLst>
          </p:cNvPr>
          <p:cNvSpPr txBox="1"/>
          <p:nvPr/>
        </p:nvSpPr>
        <p:spPr>
          <a:xfrm>
            <a:off x="10539937" y="2601747"/>
            <a:ext cx="8687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12.60%</a:t>
            </a:r>
            <a:endParaRPr lang="es-ES" sz="1600" b="1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B15D4BCD-1733-B853-8BAA-FCFEBD9BA69D}"/>
              </a:ext>
            </a:extLst>
          </p:cNvPr>
          <p:cNvSpPr txBox="1"/>
          <p:nvPr/>
        </p:nvSpPr>
        <p:spPr>
          <a:xfrm>
            <a:off x="7464014" y="619174"/>
            <a:ext cx="2470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Valor del Mercado 2028</a:t>
            </a:r>
          </a:p>
          <a:p>
            <a:pPr algn="ctr"/>
            <a:r>
              <a:rPr lang="en-US" sz="1400" dirty="0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(Millones de USD)</a:t>
            </a:r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FE37C400-6522-2706-6DD0-C7D8A03E1CA4}"/>
              </a:ext>
            </a:extLst>
          </p:cNvPr>
          <p:cNvSpPr txBox="1"/>
          <p:nvPr/>
        </p:nvSpPr>
        <p:spPr>
          <a:xfrm>
            <a:off x="9821761" y="624137"/>
            <a:ext cx="2290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Crecimiento</a:t>
            </a:r>
            <a:r>
              <a:rPr lang="en-US" sz="1400" dirty="0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del Mercado (2021-2028)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1B1DBA42-03C9-EBFB-5946-7B2053C03A32}"/>
              </a:ext>
            </a:extLst>
          </p:cNvPr>
          <p:cNvSpPr txBox="1"/>
          <p:nvPr/>
        </p:nvSpPr>
        <p:spPr>
          <a:xfrm>
            <a:off x="8049077" y="3656301"/>
            <a:ext cx="1316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$ 368,250</a:t>
            </a:r>
            <a:endParaRPr lang="es-ES" sz="1600" b="1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68E39CC6-5687-AA11-082F-8B2941BD63E5}"/>
              </a:ext>
            </a:extLst>
          </p:cNvPr>
          <p:cNvSpPr txBox="1"/>
          <p:nvPr/>
        </p:nvSpPr>
        <p:spPr>
          <a:xfrm>
            <a:off x="10539937" y="3673350"/>
            <a:ext cx="8687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56.10%</a:t>
            </a:r>
            <a:endParaRPr lang="es-ES" sz="1600" b="1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E6538D77-934D-DB8A-31AC-8DEC61D16C41}"/>
              </a:ext>
            </a:extLst>
          </p:cNvPr>
          <p:cNvSpPr txBox="1"/>
          <p:nvPr/>
        </p:nvSpPr>
        <p:spPr>
          <a:xfrm>
            <a:off x="8049077" y="4719139"/>
            <a:ext cx="1316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$ 9,703</a:t>
            </a:r>
            <a:endParaRPr lang="es-ES" sz="1600" b="1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FAC116EB-D6C2-8166-6892-EE9AFA845BB9}"/>
              </a:ext>
            </a:extLst>
          </p:cNvPr>
          <p:cNvSpPr txBox="1"/>
          <p:nvPr/>
        </p:nvSpPr>
        <p:spPr>
          <a:xfrm>
            <a:off x="10551028" y="4730907"/>
            <a:ext cx="8687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9.20%</a:t>
            </a:r>
            <a:endParaRPr lang="es-ES" sz="1600" b="1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0A5277E5-E645-4686-F596-09A8B8A35CE8}"/>
              </a:ext>
            </a:extLst>
          </p:cNvPr>
          <p:cNvSpPr txBox="1"/>
          <p:nvPr/>
        </p:nvSpPr>
        <p:spPr>
          <a:xfrm>
            <a:off x="8049077" y="5839847"/>
            <a:ext cx="1316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$ 828,900</a:t>
            </a:r>
            <a:endParaRPr lang="es-ES" sz="1600" b="1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0" name="TextBox 6">
            <a:extLst>
              <a:ext uri="{FF2B5EF4-FFF2-40B4-BE49-F238E27FC236}">
                <a16:creationId xmlns:a16="http://schemas.microsoft.com/office/drawing/2014/main" id="{31A608FC-2ED3-2382-8031-EA2B08766F20}"/>
              </a:ext>
            </a:extLst>
          </p:cNvPr>
          <p:cNvSpPr txBox="1"/>
          <p:nvPr/>
        </p:nvSpPr>
        <p:spPr>
          <a:xfrm>
            <a:off x="10491872" y="5820743"/>
            <a:ext cx="964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43.30%</a:t>
            </a:r>
            <a:endParaRPr lang="es-ES" sz="1600" b="1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1651B35-C011-D48E-89E6-75BDA848990D}"/>
              </a:ext>
            </a:extLst>
          </p:cNvPr>
          <p:cNvGrpSpPr/>
          <p:nvPr/>
        </p:nvGrpSpPr>
        <p:grpSpPr>
          <a:xfrm>
            <a:off x="5755279" y="1046940"/>
            <a:ext cx="1168196" cy="1168196"/>
            <a:chOff x="5803211" y="1235436"/>
            <a:chExt cx="1340448" cy="1340448"/>
          </a:xfrm>
        </p:grpSpPr>
        <p:pic>
          <p:nvPicPr>
            <p:cNvPr id="36" name="Imagen 35" descr="Forma, Círculo&#10;&#10;Descripción generada automáticamente">
              <a:extLst>
                <a:ext uri="{FF2B5EF4-FFF2-40B4-BE49-F238E27FC236}">
                  <a16:creationId xmlns:a16="http://schemas.microsoft.com/office/drawing/2014/main" id="{3F0FEDCB-6758-0A0A-9A13-F4CF90F29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211" y="1235436"/>
              <a:ext cx="1340448" cy="1340448"/>
            </a:xfrm>
            <a:prstGeom prst="rect">
              <a:avLst/>
            </a:prstGeom>
          </p:spPr>
        </p:pic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E24C5C42-684B-BAFE-EE16-A97B0946F438}"/>
                </a:ext>
              </a:extLst>
            </p:cNvPr>
            <p:cNvSpPr txBox="1"/>
            <p:nvPr/>
          </p:nvSpPr>
          <p:spPr>
            <a:xfrm>
              <a:off x="5864810" y="1747175"/>
              <a:ext cx="1213279" cy="317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Eventos</a:t>
              </a:r>
              <a:endParaRPr lang="en-US" sz="1200" dirty="0"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449BADC5-145B-AB79-5832-8DD02C567F1B}"/>
              </a:ext>
            </a:extLst>
          </p:cNvPr>
          <p:cNvGrpSpPr/>
          <p:nvPr/>
        </p:nvGrpSpPr>
        <p:grpSpPr>
          <a:xfrm>
            <a:off x="5755279" y="2137514"/>
            <a:ext cx="1168196" cy="1168196"/>
            <a:chOff x="5802801" y="2682580"/>
            <a:chExt cx="1340448" cy="1340448"/>
          </a:xfrm>
        </p:grpSpPr>
        <p:pic>
          <p:nvPicPr>
            <p:cNvPr id="37" name="Imagen 36" descr="Forma, Círculo&#10;&#10;Descripción generada automáticamente">
              <a:extLst>
                <a:ext uri="{FF2B5EF4-FFF2-40B4-BE49-F238E27FC236}">
                  <a16:creationId xmlns:a16="http://schemas.microsoft.com/office/drawing/2014/main" id="{068E59AB-CB3D-7736-A77E-DBA48CEB7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2801" y="2682580"/>
              <a:ext cx="1340448" cy="1340448"/>
            </a:xfrm>
            <a:prstGeom prst="rect">
              <a:avLst/>
            </a:prstGeom>
          </p:spPr>
        </p:pic>
        <p:sp>
          <p:nvSpPr>
            <p:cNvPr id="14" name="TextBox 23">
              <a:extLst>
                <a:ext uri="{FF2B5EF4-FFF2-40B4-BE49-F238E27FC236}">
                  <a16:creationId xmlns:a16="http://schemas.microsoft.com/office/drawing/2014/main" id="{AD2E953D-EB19-57E9-ABA2-AE23121F6225}"/>
                </a:ext>
              </a:extLst>
            </p:cNvPr>
            <p:cNvSpPr txBox="1"/>
            <p:nvPr/>
          </p:nvSpPr>
          <p:spPr>
            <a:xfrm>
              <a:off x="5948040" y="3113026"/>
              <a:ext cx="1049970" cy="529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Eventos</a:t>
              </a:r>
              <a:endParaRPr lang="en-US" sz="1200" dirty="0"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  <a:p>
              <a:pPr algn="ctr"/>
              <a:r>
                <a:rPr lang="en-US" sz="12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Virtuales</a:t>
              </a:r>
              <a:endParaRPr lang="en-US" sz="1200" dirty="0"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EA2B3A7B-85C1-6773-9707-544383499AF4}"/>
              </a:ext>
            </a:extLst>
          </p:cNvPr>
          <p:cNvGrpSpPr/>
          <p:nvPr/>
        </p:nvGrpSpPr>
        <p:grpSpPr>
          <a:xfrm>
            <a:off x="5698468" y="3225438"/>
            <a:ext cx="1257754" cy="1168196"/>
            <a:chOff x="5760294" y="4111865"/>
            <a:chExt cx="1443211" cy="1340448"/>
          </a:xfrm>
        </p:grpSpPr>
        <p:pic>
          <p:nvPicPr>
            <p:cNvPr id="38" name="Imagen 37" descr="Forma, Círculo&#10;&#10;Descripción generada automáticamente">
              <a:extLst>
                <a:ext uri="{FF2B5EF4-FFF2-40B4-BE49-F238E27FC236}">
                  <a16:creationId xmlns:a16="http://schemas.microsoft.com/office/drawing/2014/main" id="{FB315754-B328-0011-A1A9-3335B526B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988" y="4111865"/>
              <a:ext cx="1340448" cy="1340448"/>
            </a:xfrm>
            <a:prstGeom prst="rect">
              <a:avLst/>
            </a:prstGeom>
          </p:spPr>
        </p:pic>
        <p:sp>
          <p:nvSpPr>
            <p:cNvPr id="15" name="TextBox 24">
              <a:extLst>
                <a:ext uri="{FF2B5EF4-FFF2-40B4-BE49-F238E27FC236}">
                  <a16:creationId xmlns:a16="http://schemas.microsoft.com/office/drawing/2014/main" id="{F6D9B34F-BDF5-8562-F62F-851F9BB02126}"/>
                </a:ext>
              </a:extLst>
            </p:cNvPr>
            <p:cNvSpPr txBox="1"/>
            <p:nvPr/>
          </p:nvSpPr>
          <p:spPr>
            <a:xfrm>
              <a:off x="5760294" y="4495755"/>
              <a:ext cx="1443211" cy="662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Aplicaciones</a:t>
              </a:r>
              <a:endParaRPr lang="en-US" sz="1050" dirty="0"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  <a:p>
              <a:pPr algn="ctr"/>
              <a:r>
                <a:rPr lang="en-US" sz="105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Descentra</a:t>
              </a:r>
              <a:r>
                <a:rPr lang="en-US" sz="105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-</a:t>
              </a:r>
            </a:p>
            <a:p>
              <a:pPr algn="ctr"/>
              <a:r>
                <a:rPr lang="en-US" sz="105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lizadas</a:t>
              </a:r>
              <a:endParaRPr lang="en-US" sz="1050" dirty="0"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95E83142-4A27-C341-BF13-44B8A27E9D9F}"/>
              </a:ext>
            </a:extLst>
          </p:cNvPr>
          <p:cNvGrpSpPr/>
          <p:nvPr/>
        </p:nvGrpSpPr>
        <p:grpSpPr>
          <a:xfrm>
            <a:off x="5755279" y="5403936"/>
            <a:ext cx="1168196" cy="1168196"/>
            <a:chOff x="5812988" y="5502331"/>
            <a:chExt cx="1340448" cy="1340448"/>
          </a:xfrm>
        </p:grpSpPr>
        <p:pic>
          <p:nvPicPr>
            <p:cNvPr id="41" name="Imagen 40" descr="Forma, Círculo&#10;&#10;Descripción generada automáticamente">
              <a:extLst>
                <a:ext uri="{FF2B5EF4-FFF2-40B4-BE49-F238E27FC236}">
                  <a16:creationId xmlns:a16="http://schemas.microsoft.com/office/drawing/2014/main" id="{DC714627-0596-A249-8724-737BDB447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988" y="5502331"/>
              <a:ext cx="1340448" cy="1340448"/>
            </a:xfrm>
            <a:prstGeom prst="rect">
              <a:avLst/>
            </a:prstGeom>
          </p:spPr>
        </p:pic>
        <p:sp>
          <p:nvSpPr>
            <p:cNvPr id="28" name="TextBox 24">
              <a:extLst>
                <a:ext uri="{FF2B5EF4-FFF2-40B4-BE49-F238E27FC236}">
                  <a16:creationId xmlns:a16="http://schemas.microsoft.com/office/drawing/2014/main" id="{5C7FECAE-6BFF-B919-71C6-7B087376CBDC}"/>
                </a:ext>
              </a:extLst>
            </p:cNvPr>
            <p:cNvSpPr txBox="1"/>
            <p:nvPr/>
          </p:nvSpPr>
          <p:spPr>
            <a:xfrm>
              <a:off x="5875627" y="6011164"/>
              <a:ext cx="1215169" cy="317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Metaverso</a:t>
              </a:r>
              <a:endParaRPr lang="en-US" sz="1200" dirty="0"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0CBF8100-8F75-B2D8-145E-842E7DDC394F}"/>
              </a:ext>
            </a:extLst>
          </p:cNvPr>
          <p:cNvGrpSpPr/>
          <p:nvPr/>
        </p:nvGrpSpPr>
        <p:grpSpPr>
          <a:xfrm>
            <a:off x="5755279" y="4319236"/>
            <a:ext cx="1168196" cy="1168196"/>
            <a:chOff x="4083683" y="5249842"/>
            <a:chExt cx="1340448" cy="1340448"/>
          </a:xfrm>
        </p:grpSpPr>
        <p:pic>
          <p:nvPicPr>
            <p:cNvPr id="35" name="Imagen 34" descr="Forma, Círculo&#10;&#10;Descripción generada automáticamente">
              <a:extLst>
                <a:ext uri="{FF2B5EF4-FFF2-40B4-BE49-F238E27FC236}">
                  <a16:creationId xmlns:a16="http://schemas.microsoft.com/office/drawing/2014/main" id="{D0B073A1-692B-B47F-06E8-B27E1BF4B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683" y="5249842"/>
              <a:ext cx="1340448" cy="1340448"/>
            </a:xfrm>
            <a:prstGeom prst="rect">
              <a:avLst/>
            </a:prstGeom>
          </p:spPr>
        </p:pic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5B625EF6-C2B5-EDF1-70D8-24EF91486851}"/>
                </a:ext>
              </a:extLst>
            </p:cNvPr>
            <p:cNvSpPr txBox="1"/>
            <p:nvPr/>
          </p:nvSpPr>
          <p:spPr>
            <a:xfrm>
              <a:off x="4093366" y="5604466"/>
              <a:ext cx="1316959" cy="662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Mercado</a:t>
              </a:r>
            </a:p>
            <a:p>
              <a:pPr algn="ctr"/>
              <a:r>
                <a:rPr lang="en-US" sz="105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Secundario</a:t>
              </a:r>
              <a:endParaRPr lang="en-US" sz="1050" dirty="0"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  <a:p>
              <a:pPr algn="ctr"/>
              <a:r>
                <a:rPr lang="en-US" sz="105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(</a:t>
              </a:r>
              <a:r>
                <a:rPr lang="en-US" sz="105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Reventa</a:t>
              </a:r>
              <a:r>
                <a:rPr lang="en-US" sz="105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)</a:t>
              </a:r>
            </a:p>
          </p:txBody>
        </p:sp>
      </p:grpSp>
      <p:pic>
        <p:nvPicPr>
          <p:cNvPr id="42" name="Imagen 41" descr="Icono&#10;&#10;Descripción generada automáticamente">
            <a:extLst>
              <a:ext uri="{FF2B5EF4-FFF2-40B4-BE49-F238E27FC236}">
                <a16:creationId xmlns:a16="http://schemas.microsoft.com/office/drawing/2014/main" id="{7D5E701E-CF47-2D49-41F1-401FD77A1F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67" y="1401165"/>
            <a:ext cx="466027" cy="466027"/>
          </a:xfrm>
          <a:prstGeom prst="rect">
            <a:avLst/>
          </a:prstGeom>
        </p:spPr>
      </p:pic>
      <p:pic>
        <p:nvPicPr>
          <p:cNvPr id="43" name="Imagen 42" descr="Icono&#10;&#10;Descripción generada automáticamente">
            <a:extLst>
              <a:ext uri="{FF2B5EF4-FFF2-40B4-BE49-F238E27FC236}">
                <a16:creationId xmlns:a16="http://schemas.microsoft.com/office/drawing/2014/main" id="{3C9D8DD0-C19A-B07A-6A02-0621FB3431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67" y="5790104"/>
            <a:ext cx="466027" cy="466027"/>
          </a:xfrm>
          <a:prstGeom prst="rect">
            <a:avLst/>
          </a:prstGeom>
        </p:spPr>
      </p:pic>
      <p:pic>
        <p:nvPicPr>
          <p:cNvPr id="44" name="Imagen 43" descr="Icono&#10;&#10;Descripción generada automáticamente">
            <a:extLst>
              <a:ext uri="{FF2B5EF4-FFF2-40B4-BE49-F238E27FC236}">
                <a16:creationId xmlns:a16="http://schemas.microsoft.com/office/drawing/2014/main" id="{BF8AECFB-EB2E-7C67-AC03-160B2B056B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67" y="2538011"/>
            <a:ext cx="466027" cy="466027"/>
          </a:xfrm>
          <a:prstGeom prst="rect">
            <a:avLst/>
          </a:prstGeom>
        </p:spPr>
      </p:pic>
      <p:pic>
        <p:nvPicPr>
          <p:cNvPr id="45" name="Imagen 44" descr="Icono&#10;&#10;Descripción generada automáticamente">
            <a:extLst>
              <a:ext uri="{FF2B5EF4-FFF2-40B4-BE49-F238E27FC236}">
                <a16:creationId xmlns:a16="http://schemas.microsoft.com/office/drawing/2014/main" id="{4D3997DA-076F-2334-4269-CE4B774AA9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67" y="3591459"/>
            <a:ext cx="466027" cy="466027"/>
          </a:xfrm>
          <a:prstGeom prst="rect">
            <a:avLst/>
          </a:prstGeom>
        </p:spPr>
      </p:pic>
      <p:pic>
        <p:nvPicPr>
          <p:cNvPr id="46" name="Imagen 45" descr="Icono&#10;&#10;Descripción generada automáticamente">
            <a:extLst>
              <a:ext uri="{FF2B5EF4-FFF2-40B4-BE49-F238E27FC236}">
                <a16:creationId xmlns:a16="http://schemas.microsoft.com/office/drawing/2014/main" id="{B29B65EE-D9E2-99B7-4BA0-93497EB80C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67" y="4639361"/>
            <a:ext cx="466027" cy="466027"/>
          </a:xfrm>
          <a:prstGeom prst="rect">
            <a:avLst/>
          </a:prstGeom>
        </p:spPr>
      </p:pic>
      <p:sp>
        <p:nvSpPr>
          <p:cNvPr id="47" name="TextBox 6">
            <a:extLst>
              <a:ext uri="{FF2B5EF4-FFF2-40B4-BE49-F238E27FC236}">
                <a16:creationId xmlns:a16="http://schemas.microsoft.com/office/drawing/2014/main" id="{E4ECA33A-8AFA-52FA-8098-3FF75427EB4C}"/>
              </a:ext>
            </a:extLst>
          </p:cNvPr>
          <p:cNvSpPr txBox="1"/>
          <p:nvPr/>
        </p:nvSpPr>
        <p:spPr>
          <a:xfrm>
            <a:off x="-6249035" y="1972167"/>
            <a:ext cx="43685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4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Industria</a:t>
            </a:r>
            <a:r>
              <a:rPr lang="en-MY" sz="54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 de</a:t>
            </a:r>
          </a:p>
          <a:p>
            <a:r>
              <a:rPr lang="en-MY" sz="54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Eventos</a:t>
            </a:r>
            <a:r>
              <a:rPr lang="en-MY" sz="54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 y</a:t>
            </a:r>
          </a:p>
          <a:p>
            <a:r>
              <a:rPr lang="en-MY" sz="54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Ticketing</a:t>
            </a:r>
            <a:endParaRPr lang="en-MY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08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cepillo, alimentos, lluvia&#10;&#10;Descripción generada automáticamente">
            <a:extLst>
              <a:ext uri="{FF2B5EF4-FFF2-40B4-BE49-F238E27FC236}">
                <a16:creationId xmlns:a16="http://schemas.microsoft.com/office/drawing/2014/main" id="{7AC4D87A-D0E3-E6A9-0910-A74CCF2558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1782" y="-3683921"/>
            <a:ext cx="16783903" cy="167839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0C091CC-AD8F-F743-4792-AE395AF79D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28" y="5674141"/>
            <a:ext cx="877343" cy="877343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6B610D1-EFFF-5442-61AB-6EED8F01C71C}"/>
              </a:ext>
            </a:extLst>
          </p:cNvPr>
          <p:cNvSpPr txBox="1"/>
          <p:nvPr/>
        </p:nvSpPr>
        <p:spPr>
          <a:xfrm>
            <a:off x="742950" y="1859339"/>
            <a:ext cx="43685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4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Industria</a:t>
            </a:r>
            <a:r>
              <a:rPr lang="en-MY" sz="54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 de</a:t>
            </a:r>
          </a:p>
          <a:p>
            <a:r>
              <a:rPr lang="en-MY" sz="54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Eventos</a:t>
            </a:r>
            <a:r>
              <a:rPr lang="en-MY" sz="54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 y</a:t>
            </a:r>
          </a:p>
          <a:p>
            <a:r>
              <a:rPr lang="en-MY" sz="54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Ticketing</a:t>
            </a:r>
            <a:endParaRPr lang="en-MY" sz="5400" b="1" dirty="0">
              <a:latin typeface="Century Gothic" panose="020B0502020202020204" pitchFamily="34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7F383BD-B1AF-8590-9974-118D58DCA462}"/>
              </a:ext>
            </a:extLst>
          </p:cNvPr>
          <p:cNvSpPr txBox="1"/>
          <p:nvPr/>
        </p:nvSpPr>
        <p:spPr>
          <a:xfrm>
            <a:off x="871286" y="4326575"/>
            <a:ext cx="53117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ea typeface="Open Sans" pitchFamily="2" charset="0"/>
                <a:cs typeface="Poppins Medium" panose="00000600000000000000" pitchFamily="2" charset="0"/>
              </a:rPr>
              <a:t>Altas comisiones y pocas </a:t>
            </a:r>
          </a:p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ea typeface="Open Sans" pitchFamily="2" charset="0"/>
                <a:cs typeface="Poppins Medium" panose="00000600000000000000" pitchFamily="2" charset="0"/>
              </a:rPr>
              <a:t>alternativas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1651B35-C011-D48E-89E6-75BDA848990D}"/>
              </a:ext>
            </a:extLst>
          </p:cNvPr>
          <p:cNvGrpSpPr/>
          <p:nvPr/>
        </p:nvGrpSpPr>
        <p:grpSpPr>
          <a:xfrm>
            <a:off x="5902587" y="926925"/>
            <a:ext cx="1168196" cy="1168196"/>
            <a:chOff x="5803211" y="1235436"/>
            <a:chExt cx="1340448" cy="1340448"/>
          </a:xfrm>
        </p:grpSpPr>
        <p:pic>
          <p:nvPicPr>
            <p:cNvPr id="36" name="Imagen 35" descr="Forma, Círculo&#10;&#10;Descripción generada automáticamente">
              <a:extLst>
                <a:ext uri="{FF2B5EF4-FFF2-40B4-BE49-F238E27FC236}">
                  <a16:creationId xmlns:a16="http://schemas.microsoft.com/office/drawing/2014/main" id="{3F0FEDCB-6758-0A0A-9A13-F4CF90F29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211" y="1235436"/>
              <a:ext cx="1340448" cy="1340448"/>
            </a:xfrm>
            <a:prstGeom prst="rect">
              <a:avLst/>
            </a:prstGeom>
          </p:spPr>
        </p:pic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E24C5C42-684B-BAFE-EE16-A97B0946F438}"/>
                </a:ext>
              </a:extLst>
            </p:cNvPr>
            <p:cNvSpPr txBox="1"/>
            <p:nvPr/>
          </p:nvSpPr>
          <p:spPr>
            <a:xfrm>
              <a:off x="5864810" y="1747175"/>
              <a:ext cx="1213279" cy="317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Teleticket</a:t>
              </a:r>
              <a:endParaRPr lang="en-US" sz="1200" dirty="0"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449BADC5-145B-AB79-5832-8DD02C567F1B}"/>
              </a:ext>
            </a:extLst>
          </p:cNvPr>
          <p:cNvGrpSpPr/>
          <p:nvPr/>
        </p:nvGrpSpPr>
        <p:grpSpPr>
          <a:xfrm>
            <a:off x="5902587" y="2083078"/>
            <a:ext cx="1168196" cy="1168196"/>
            <a:chOff x="5802801" y="2682580"/>
            <a:chExt cx="1340448" cy="1340448"/>
          </a:xfrm>
        </p:grpSpPr>
        <p:pic>
          <p:nvPicPr>
            <p:cNvPr id="37" name="Imagen 36" descr="Forma, Círculo&#10;&#10;Descripción generada automáticamente">
              <a:extLst>
                <a:ext uri="{FF2B5EF4-FFF2-40B4-BE49-F238E27FC236}">
                  <a16:creationId xmlns:a16="http://schemas.microsoft.com/office/drawing/2014/main" id="{068E59AB-CB3D-7736-A77E-DBA48CEB7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2801" y="2682580"/>
              <a:ext cx="1340448" cy="1340448"/>
            </a:xfrm>
            <a:prstGeom prst="rect">
              <a:avLst/>
            </a:prstGeom>
          </p:spPr>
        </p:pic>
        <p:sp>
          <p:nvSpPr>
            <p:cNvPr id="14" name="TextBox 23">
              <a:extLst>
                <a:ext uri="{FF2B5EF4-FFF2-40B4-BE49-F238E27FC236}">
                  <a16:creationId xmlns:a16="http://schemas.microsoft.com/office/drawing/2014/main" id="{AD2E953D-EB19-57E9-ABA2-AE23121F6225}"/>
                </a:ext>
              </a:extLst>
            </p:cNvPr>
            <p:cNvSpPr txBox="1"/>
            <p:nvPr/>
          </p:nvSpPr>
          <p:spPr>
            <a:xfrm>
              <a:off x="5945978" y="3192362"/>
              <a:ext cx="1049970" cy="317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Joinnus</a:t>
              </a:r>
              <a:endParaRPr lang="en-US" sz="1200" dirty="0"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EA2B3A7B-85C1-6773-9707-544383499AF4}"/>
              </a:ext>
            </a:extLst>
          </p:cNvPr>
          <p:cNvGrpSpPr/>
          <p:nvPr/>
        </p:nvGrpSpPr>
        <p:grpSpPr>
          <a:xfrm>
            <a:off x="5857808" y="4199582"/>
            <a:ext cx="1257754" cy="1168196"/>
            <a:chOff x="5761606" y="4111865"/>
            <a:chExt cx="1443211" cy="1340448"/>
          </a:xfrm>
        </p:grpSpPr>
        <p:pic>
          <p:nvPicPr>
            <p:cNvPr id="38" name="Imagen 37" descr="Forma, Círculo&#10;&#10;Descripción generada automáticamente">
              <a:extLst>
                <a:ext uri="{FF2B5EF4-FFF2-40B4-BE49-F238E27FC236}">
                  <a16:creationId xmlns:a16="http://schemas.microsoft.com/office/drawing/2014/main" id="{FB315754-B328-0011-A1A9-3335B526B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988" y="4111865"/>
              <a:ext cx="1340448" cy="1340448"/>
            </a:xfrm>
            <a:prstGeom prst="rect">
              <a:avLst/>
            </a:prstGeom>
          </p:spPr>
        </p:pic>
        <p:sp>
          <p:nvSpPr>
            <p:cNvPr id="15" name="TextBox 24">
              <a:extLst>
                <a:ext uri="{FF2B5EF4-FFF2-40B4-BE49-F238E27FC236}">
                  <a16:creationId xmlns:a16="http://schemas.microsoft.com/office/drawing/2014/main" id="{F6D9B34F-BDF5-8562-F62F-851F9BB02126}"/>
                </a:ext>
              </a:extLst>
            </p:cNvPr>
            <p:cNvSpPr txBox="1"/>
            <p:nvPr/>
          </p:nvSpPr>
          <p:spPr>
            <a:xfrm>
              <a:off x="5761606" y="4635009"/>
              <a:ext cx="1443211" cy="317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Eventbride</a:t>
              </a:r>
              <a:endParaRPr lang="en-US" sz="1200" dirty="0"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42" name="Imagen 41" descr="Icono&#10;&#10;Descripción generada automáticamente">
            <a:extLst>
              <a:ext uri="{FF2B5EF4-FFF2-40B4-BE49-F238E27FC236}">
                <a16:creationId xmlns:a16="http://schemas.microsoft.com/office/drawing/2014/main" id="{7D5E701E-CF47-2D49-41F1-401FD77A1F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195" y="1305136"/>
            <a:ext cx="466027" cy="466027"/>
          </a:xfrm>
          <a:prstGeom prst="rect">
            <a:avLst/>
          </a:prstGeom>
        </p:spPr>
      </p:pic>
      <p:pic>
        <p:nvPicPr>
          <p:cNvPr id="44" name="Imagen 43" descr="Icono&#10;&#10;Descripción generada automáticamente">
            <a:extLst>
              <a:ext uri="{FF2B5EF4-FFF2-40B4-BE49-F238E27FC236}">
                <a16:creationId xmlns:a16="http://schemas.microsoft.com/office/drawing/2014/main" id="{BF8AECFB-EB2E-7C67-AC03-160B2B056B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195" y="2432836"/>
            <a:ext cx="466027" cy="466027"/>
          </a:xfrm>
          <a:prstGeom prst="rect">
            <a:avLst/>
          </a:prstGeom>
        </p:spPr>
      </p:pic>
      <p:pic>
        <p:nvPicPr>
          <p:cNvPr id="45" name="Imagen 44" descr="Icono&#10;&#10;Descripción generada automáticamente">
            <a:extLst>
              <a:ext uri="{FF2B5EF4-FFF2-40B4-BE49-F238E27FC236}">
                <a16:creationId xmlns:a16="http://schemas.microsoft.com/office/drawing/2014/main" id="{4D3997DA-076F-2334-4269-CE4B774AA9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195" y="4560987"/>
            <a:ext cx="466027" cy="466027"/>
          </a:xfrm>
          <a:prstGeom prst="rect">
            <a:avLst/>
          </a:prstGeom>
        </p:spPr>
      </p:pic>
      <p:graphicFrame>
        <p:nvGraphicFramePr>
          <p:cNvPr id="47" name="Table 1">
            <a:extLst>
              <a:ext uri="{FF2B5EF4-FFF2-40B4-BE49-F238E27FC236}">
                <a16:creationId xmlns:a16="http://schemas.microsoft.com/office/drawing/2014/main" id="{07D62F30-F10A-9666-DB60-1AE43FCE0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664381"/>
              </p:ext>
            </p:extLst>
          </p:nvPr>
        </p:nvGraphicFramePr>
        <p:xfrm>
          <a:off x="7854398" y="1008272"/>
          <a:ext cx="4235106" cy="542295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82516">
                  <a:extLst>
                    <a:ext uri="{9D8B030D-6E8A-4147-A177-3AD203B41FA5}">
                      <a16:colId xmlns:a16="http://schemas.microsoft.com/office/drawing/2014/main" val="1212791692"/>
                    </a:ext>
                  </a:extLst>
                </a:gridCol>
                <a:gridCol w="3052590">
                  <a:extLst>
                    <a:ext uri="{9D8B030D-6E8A-4147-A177-3AD203B41FA5}">
                      <a16:colId xmlns:a16="http://schemas.microsoft.com/office/drawing/2014/main" val="325639122"/>
                    </a:ext>
                  </a:extLst>
                </a:gridCol>
              </a:tblGrid>
              <a:tr h="987037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u="none" strike="noStrike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PERÚ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u="none" strike="noStrike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13%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887008"/>
                  </a:ext>
                </a:extLst>
              </a:tr>
              <a:tr h="1282889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u="none" strike="noStrike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PERÚ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u="none" strike="noStrike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&gt;=10%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734043"/>
                  </a:ext>
                </a:extLst>
              </a:tr>
              <a:tr h="742638"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0" u="none" strike="noStrike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PERÚ /</a:t>
                      </a:r>
                    </a:p>
                    <a:p>
                      <a:pPr algn="l" fontAlgn="ctr"/>
                      <a:r>
                        <a:rPr lang="es-PE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ESPAÑA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endParaRPr lang="en-US" sz="1400" b="0" u="none" strike="noStrike" dirty="0">
                        <a:effectLst/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400" b="0" u="sng" strike="noStrike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Essentials</a:t>
                      </a:r>
                      <a:br>
                        <a:rPr lang="en-US" sz="1400" b="0" u="none" strike="noStrike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</a:br>
                      <a:r>
                        <a:rPr lang="en-US" sz="1400" b="0" u="none" strike="noStrike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Fee per paid ticket: 2% + US$0.79</a:t>
                      </a:r>
                      <a:br>
                        <a:rPr lang="en-US" sz="1400" b="0" u="none" strike="noStrike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</a:br>
                      <a:r>
                        <a:rPr lang="en-US" sz="1400" b="0" u="none" strike="noStrike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Fee per free ticket: Free</a:t>
                      </a:r>
                      <a:br>
                        <a:rPr lang="en-US" sz="1400" b="0" u="none" strike="noStrike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</a:br>
                      <a:r>
                        <a:rPr lang="en-US" sz="1400" b="0" u="none" strike="noStrike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Ticket types: 1</a:t>
                      </a:r>
                      <a:br>
                        <a:rPr lang="en-US" sz="1400" b="0" u="none" strike="noStrike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</a:br>
                      <a:r>
                        <a:rPr lang="en-US" sz="1400" b="0" u="sng" strike="noStrike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Professional</a:t>
                      </a:r>
                      <a:br>
                        <a:rPr lang="en-US" sz="1400" b="0" u="none" strike="noStrike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</a:br>
                      <a:r>
                        <a:rPr lang="en-US" sz="1400" b="0" u="none" strike="noStrike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Fee per paid ticket: 3.5% + US$1.59</a:t>
                      </a:r>
                      <a:br>
                        <a:rPr lang="en-US" sz="1400" b="0" u="none" strike="noStrike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</a:br>
                      <a:r>
                        <a:rPr lang="en-US" sz="1400" b="0" u="none" strike="noStrike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Fee per free ticket: Free</a:t>
                      </a:r>
                      <a:br>
                        <a:rPr lang="en-US" sz="1400" b="0" u="none" strike="noStrike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</a:br>
                      <a:r>
                        <a:rPr lang="en-US" sz="1400" b="0" u="none" strike="noStrike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Ticket types: Unlimited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21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616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cepillo, alimentos, lluvia&#10;&#10;Descripción generada automáticamente">
            <a:extLst>
              <a:ext uri="{FF2B5EF4-FFF2-40B4-BE49-F238E27FC236}">
                <a16:creationId xmlns:a16="http://schemas.microsoft.com/office/drawing/2014/main" id="{7AC4D87A-D0E3-E6A9-0910-A74CCF2558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9184" y="-3683921"/>
            <a:ext cx="16783903" cy="16783903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9727D4F0-47C5-495C-9DAF-BE6C8223B2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7027247"/>
                  </p:ext>
                </p:extLst>
              </p:nvPr>
            </p:nvGraphicFramePr>
            <p:xfrm>
              <a:off x="838200" y="0"/>
              <a:ext cx="10515600" cy="6858000"/>
            </p:xfrm>
            <a:graphic>
              <a:graphicData uri="http://schemas.microsoft.com/office/powerpoint/2016/summaryzoom">
                <psuz:summaryZm>
                  <psuz:summaryZmObj sectionId="{4642CE24-754A-4D99-9BE0-3BBA3D323F77}" offsetFactorX="45833" offsetFactorY="3333">
                    <psuz:zmPr id="{DAEDC10E-EADF-4F38-85A5-1D63D6E28F68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29182" y="342890"/>
                          <a:ext cx="5486400" cy="30861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6B0DBEC4-AE2F-4C15-98EC-4E50232707B8}" offsetFactorX="45833" offsetFactorY="-2154">
                    <psuz:zmPr id="{0F996777-2D36-4B50-A11D-F6523F559981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29182" y="3465395"/>
                          <a:ext cx="5486400" cy="30861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9727D4F0-47C5-495C-9DAF-BE6C8223B2CB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0"/>
                <a:ext cx="10515600" cy="6858000"/>
                <a:chOff x="838200" y="0"/>
                <a:chExt cx="10515600" cy="6858000"/>
              </a:xfrm>
            </p:grpSpPr>
            <p:pic>
              <p:nvPicPr>
                <p:cNvPr id="2" name="Picture 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67382" y="342890"/>
                  <a:ext cx="5486400" cy="3086100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67382" y="3465395"/>
                  <a:ext cx="5486400" cy="3086100"/>
                </a:xfrm>
                <a:prstGeom prst="rect">
                  <a:avLst/>
                </a:prstGeom>
                <a:ln w="3175">
                  <a:noFill/>
                </a:ln>
              </p:spPr>
            </p:pic>
          </p:grp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FFCDC79-DD8C-4138-B0CA-2F2CB49BF192}"/>
              </a:ext>
            </a:extLst>
          </p:cNvPr>
          <p:cNvSpPr txBox="1"/>
          <p:nvPr/>
        </p:nvSpPr>
        <p:spPr>
          <a:xfrm>
            <a:off x="838200" y="2771537"/>
            <a:ext cx="6130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NFTicket</a:t>
            </a:r>
            <a:endParaRPr lang="en-MY" sz="8000" b="1" dirty="0">
              <a:latin typeface="Century Gothic" panose="020B0502020202020204" pitchFamily="34" charset="0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7D115CD-3854-8F65-1074-5A2AAAAA34B9}"/>
              </a:ext>
            </a:extLst>
          </p:cNvPr>
          <p:cNvSpPr txBox="1"/>
          <p:nvPr/>
        </p:nvSpPr>
        <p:spPr>
          <a:xfrm>
            <a:off x="895637" y="3885365"/>
            <a:ext cx="43587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Plataforma </a:t>
            </a:r>
            <a:r>
              <a:rPr lang="en-US" sz="1600" dirty="0" err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descentralizada</a:t>
            </a:r>
            <a:r>
              <a:rPr lang="en-US" sz="16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de </a:t>
            </a:r>
            <a:r>
              <a:rPr lang="en-US" sz="1600" dirty="0" err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compra</a:t>
            </a:r>
            <a:r>
              <a:rPr lang="en-US" sz="16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y </a:t>
            </a:r>
            <a:r>
              <a:rPr lang="en-US" sz="1600" dirty="0" err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venta</a:t>
            </a:r>
            <a:r>
              <a:rPr lang="en-US" sz="16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de entradas.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B40260D-D2A5-8BE4-DD96-E4507B7A1F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28" y="5674141"/>
            <a:ext cx="877343" cy="877343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8665ECF3-8BD3-A0A1-FA1C-6EBA0F0DF4FB}"/>
              </a:ext>
            </a:extLst>
          </p:cNvPr>
          <p:cNvSpPr txBox="1"/>
          <p:nvPr/>
        </p:nvSpPr>
        <p:spPr>
          <a:xfrm>
            <a:off x="-5932107" y="2767280"/>
            <a:ext cx="6130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0" b="1" dirty="0" err="1">
                <a:solidFill>
                  <a:srgbClr val="00D190"/>
                </a:solidFill>
                <a:latin typeface="Gogh Extra Bold" panose="00000900000000000000" pitchFamily="50" charset="0"/>
              </a:rPr>
              <a:t>Protocolo</a:t>
            </a:r>
            <a:endParaRPr lang="en-MY" sz="8000" b="1" dirty="0">
              <a:latin typeface="Century Gothic" panose="020B0502020202020204" pitchFamily="34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DD9E180-A479-C990-D427-0D9B600F270E}"/>
              </a:ext>
            </a:extLst>
          </p:cNvPr>
          <p:cNvSpPr txBox="1"/>
          <p:nvPr/>
        </p:nvSpPr>
        <p:spPr>
          <a:xfrm>
            <a:off x="-5932107" y="3881108"/>
            <a:ext cx="47681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NFTICKET opera </a:t>
            </a:r>
            <a:r>
              <a:rPr lang="en-US" sz="1600" dirty="0" err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usando</a:t>
            </a:r>
            <a:r>
              <a:rPr lang="en-US" sz="16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contratos</a:t>
            </a:r>
            <a:r>
              <a:rPr lang="en-US" sz="16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inteligentes</a:t>
            </a:r>
            <a:r>
              <a:rPr lang="en-US" sz="16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que </a:t>
            </a:r>
            <a:r>
              <a:rPr lang="en-US" sz="1600" dirty="0" err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automatizan</a:t>
            </a:r>
            <a:r>
              <a:rPr lang="en-US" sz="16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los</a:t>
            </a:r>
            <a:r>
              <a:rPr lang="en-US" sz="16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procesos</a:t>
            </a:r>
            <a:endParaRPr lang="en-US" sz="16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3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6">
            <a:extLst>
              <a:ext uri="{FF2B5EF4-FFF2-40B4-BE49-F238E27FC236}">
                <a16:creationId xmlns:a16="http://schemas.microsoft.com/office/drawing/2014/main" id="{CEC78B57-5992-7015-1875-05E109717304}"/>
              </a:ext>
            </a:extLst>
          </p:cNvPr>
          <p:cNvSpPr txBox="1"/>
          <p:nvPr/>
        </p:nvSpPr>
        <p:spPr>
          <a:xfrm>
            <a:off x="3981061" y="595308"/>
            <a:ext cx="42298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Organiza tus Eventos en</a:t>
            </a:r>
          </a:p>
          <a:p>
            <a:pPr algn="ctr"/>
            <a:r>
              <a:rPr lang="es-ES" sz="3200" b="1" dirty="0">
                <a:solidFill>
                  <a:srgbClr val="00D190"/>
                </a:solidFill>
                <a:latin typeface="Gogh Extra Bold" panose="00000900000000000000" pitchFamily="50" charset="0"/>
              </a:rPr>
              <a:t>Nuestra Plataforma</a:t>
            </a:r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DA06D358-9D2B-9894-4EB5-5BB3F7239C68}"/>
              </a:ext>
            </a:extLst>
          </p:cNvPr>
          <p:cNvGrpSpPr/>
          <p:nvPr/>
        </p:nvGrpSpPr>
        <p:grpSpPr>
          <a:xfrm>
            <a:off x="2813692" y="2083183"/>
            <a:ext cx="2794588" cy="1075157"/>
            <a:chOff x="2813692" y="1827638"/>
            <a:chExt cx="2794588" cy="1075157"/>
          </a:xfrm>
        </p:grpSpPr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89771F2F-A6BA-4C22-1EF7-1DA3EF885933}"/>
                </a:ext>
              </a:extLst>
            </p:cNvPr>
            <p:cNvSpPr txBox="1"/>
            <p:nvPr/>
          </p:nvSpPr>
          <p:spPr>
            <a:xfrm>
              <a:off x="2813692" y="2164131"/>
              <a:ext cx="27945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Crea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y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promociona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tu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evento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con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nuestras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nuevas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modalidades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de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venta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.</a:t>
              </a:r>
              <a:endParaRPr lang="es-PE" sz="1400" dirty="0"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25" name="TextBox 22">
              <a:extLst>
                <a:ext uri="{FF2B5EF4-FFF2-40B4-BE49-F238E27FC236}">
                  <a16:creationId xmlns:a16="http://schemas.microsoft.com/office/drawing/2014/main" id="{F0E780E0-FF91-6FE8-0ED0-2012F4A565CC}"/>
                </a:ext>
              </a:extLst>
            </p:cNvPr>
            <p:cNvSpPr txBox="1"/>
            <p:nvPr/>
          </p:nvSpPr>
          <p:spPr>
            <a:xfrm>
              <a:off x="2813692" y="1827638"/>
              <a:ext cx="24447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solidFill>
                    <a:srgbClr val="00D19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Venta</a:t>
              </a:r>
              <a:r>
                <a:rPr lang="en-US" sz="1400" b="1" dirty="0">
                  <a:solidFill>
                    <a:srgbClr val="00D19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 de Entradas</a:t>
              </a: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79FAAE27-C898-4960-5AE8-0E91DF271EDD}"/>
              </a:ext>
            </a:extLst>
          </p:cNvPr>
          <p:cNvGrpSpPr/>
          <p:nvPr/>
        </p:nvGrpSpPr>
        <p:grpSpPr>
          <a:xfrm>
            <a:off x="2813692" y="3517641"/>
            <a:ext cx="2444735" cy="1087940"/>
            <a:chOff x="2813692" y="3163772"/>
            <a:chExt cx="2444735" cy="1087940"/>
          </a:xfrm>
        </p:grpSpPr>
        <p:sp>
          <p:nvSpPr>
            <p:cNvPr id="24" name="TextBox 20">
              <a:extLst>
                <a:ext uri="{FF2B5EF4-FFF2-40B4-BE49-F238E27FC236}">
                  <a16:creationId xmlns:a16="http://schemas.microsoft.com/office/drawing/2014/main" id="{BB38DD74-5F94-6C9F-E875-18A4003EFAA7}"/>
                </a:ext>
              </a:extLst>
            </p:cNvPr>
            <p:cNvSpPr txBox="1"/>
            <p:nvPr/>
          </p:nvSpPr>
          <p:spPr>
            <a:xfrm>
              <a:off x="2813692" y="3513048"/>
              <a:ext cx="24447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Recibe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regalías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por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las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reventas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de las entradas de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tu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evento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.</a:t>
              </a:r>
              <a:endParaRPr lang="es-PE" sz="1400" dirty="0"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26" name="TextBox 23">
              <a:extLst>
                <a:ext uri="{FF2B5EF4-FFF2-40B4-BE49-F238E27FC236}">
                  <a16:creationId xmlns:a16="http://schemas.microsoft.com/office/drawing/2014/main" id="{DA54BCD2-B655-72C2-6DB8-98DDD606FC15}"/>
                </a:ext>
              </a:extLst>
            </p:cNvPr>
            <p:cNvSpPr txBox="1"/>
            <p:nvPr/>
          </p:nvSpPr>
          <p:spPr>
            <a:xfrm>
              <a:off x="2813692" y="3163772"/>
              <a:ext cx="13214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solidFill>
                    <a:srgbClr val="00D19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Regalías</a:t>
              </a:r>
              <a:endParaRPr lang="en-US" sz="1400" b="1" dirty="0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FA89B431-E7D5-7B7C-2F7A-B87D5FCF601B}"/>
              </a:ext>
            </a:extLst>
          </p:cNvPr>
          <p:cNvGrpSpPr/>
          <p:nvPr/>
        </p:nvGrpSpPr>
        <p:grpSpPr>
          <a:xfrm>
            <a:off x="2813692" y="5010534"/>
            <a:ext cx="3239994" cy="1281208"/>
            <a:chOff x="2813692" y="4369752"/>
            <a:chExt cx="3239994" cy="1281208"/>
          </a:xfrm>
        </p:grpSpPr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3B85725B-76FF-01A4-4A65-8B4D2EC0F6FF}"/>
                </a:ext>
              </a:extLst>
            </p:cNvPr>
            <p:cNvSpPr txBox="1"/>
            <p:nvPr/>
          </p:nvSpPr>
          <p:spPr>
            <a:xfrm>
              <a:off x="2813692" y="4696853"/>
              <a:ext cx="24754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La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trazabilidad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de blockchain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elimina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la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falsificación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y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facilita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el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control de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accesos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.</a:t>
              </a:r>
              <a:endParaRPr lang="es-PE" sz="1400" dirty="0"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DBADFF76-E0A3-D6E6-2CE6-B6FF838C355B}"/>
                </a:ext>
              </a:extLst>
            </p:cNvPr>
            <p:cNvSpPr txBox="1"/>
            <p:nvPr/>
          </p:nvSpPr>
          <p:spPr>
            <a:xfrm>
              <a:off x="2813692" y="4369752"/>
              <a:ext cx="3239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D19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Control de </a:t>
              </a:r>
              <a:r>
                <a:rPr lang="en-US" sz="1400" b="1" dirty="0" err="1">
                  <a:solidFill>
                    <a:srgbClr val="00D19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accesos</a:t>
              </a:r>
              <a:r>
                <a:rPr lang="en-US" sz="1400" b="1" dirty="0">
                  <a:solidFill>
                    <a:srgbClr val="00D19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 (Check In)</a:t>
              </a:r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CF524C37-DF55-8502-6E30-F1E395DB5755}"/>
              </a:ext>
            </a:extLst>
          </p:cNvPr>
          <p:cNvGrpSpPr/>
          <p:nvPr/>
        </p:nvGrpSpPr>
        <p:grpSpPr>
          <a:xfrm>
            <a:off x="7752888" y="1979996"/>
            <a:ext cx="3294466" cy="1026425"/>
            <a:chOff x="7721917" y="1497001"/>
            <a:chExt cx="3294466" cy="1026425"/>
          </a:xfrm>
        </p:grpSpPr>
        <p:sp>
          <p:nvSpPr>
            <p:cNvPr id="17" name="TextBox 27">
              <a:extLst>
                <a:ext uri="{FF2B5EF4-FFF2-40B4-BE49-F238E27FC236}">
                  <a16:creationId xmlns:a16="http://schemas.microsoft.com/office/drawing/2014/main" id="{3A9A1487-385C-A130-BCAC-8324E87BF5CB}"/>
                </a:ext>
              </a:extLst>
            </p:cNvPr>
            <p:cNvSpPr txBox="1"/>
            <p:nvPr/>
          </p:nvSpPr>
          <p:spPr>
            <a:xfrm>
              <a:off x="7721917" y="1784762"/>
              <a:ext cx="32944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Los NFT’s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coleccionables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permitirán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acceder a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comunidades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y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beneficios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únicos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.</a:t>
              </a:r>
              <a:endParaRPr lang="es-PE" sz="1400" dirty="0"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28" name="TextBox 25">
              <a:extLst>
                <a:ext uri="{FF2B5EF4-FFF2-40B4-BE49-F238E27FC236}">
                  <a16:creationId xmlns:a16="http://schemas.microsoft.com/office/drawing/2014/main" id="{3B0A8185-931D-E764-4BEF-F35C088A5E77}"/>
                </a:ext>
              </a:extLst>
            </p:cNvPr>
            <p:cNvSpPr txBox="1"/>
            <p:nvPr/>
          </p:nvSpPr>
          <p:spPr>
            <a:xfrm>
              <a:off x="7721917" y="1497001"/>
              <a:ext cx="15952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solidFill>
                    <a:srgbClr val="00D19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Colecciones</a:t>
              </a:r>
              <a:endParaRPr lang="en-US" sz="1400" b="1" dirty="0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CA41B95D-9546-408C-31E1-0A8703728D2C}"/>
              </a:ext>
            </a:extLst>
          </p:cNvPr>
          <p:cNvGrpSpPr/>
          <p:nvPr/>
        </p:nvGrpSpPr>
        <p:grpSpPr>
          <a:xfrm>
            <a:off x="7752888" y="3513351"/>
            <a:ext cx="3066753" cy="824165"/>
            <a:chOff x="7721917" y="3073633"/>
            <a:chExt cx="3066753" cy="824165"/>
          </a:xfrm>
        </p:grpSpPr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07BB439F-C3E6-0DFF-34A7-DE8F8DDD9FD7}"/>
                </a:ext>
              </a:extLst>
            </p:cNvPr>
            <p:cNvSpPr txBox="1"/>
            <p:nvPr/>
          </p:nvSpPr>
          <p:spPr>
            <a:xfrm>
              <a:off x="7721917" y="3374578"/>
              <a:ext cx="30667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Compra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y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revende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tu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entrada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en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el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mercado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secundario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.</a:t>
              </a:r>
              <a:endParaRPr lang="es-PE" sz="1400" dirty="0"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29" name="TextBox 30">
              <a:extLst>
                <a:ext uri="{FF2B5EF4-FFF2-40B4-BE49-F238E27FC236}">
                  <a16:creationId xmlns:a16="http://schemas.microsoft.com/office/drawing/2014/main" id="{B7B6C7E7-EE34-97BE-FCE4-2B85C0F7E24D}"/>
                </a:ext>
              </a:extLst>
            </p:cNvPr>
            <p:cNvSpPr txBox="1"/>
            <p:nvPr/>
          </p:nvSpPr>
          <p:spPr>
            <a:xfrm>
              <a:off x="7721917" y="3073633"/>
              <a:ext cx="14425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D19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Marketplace</a:t>
              </a:r>
            </a:p>
          </p:txBody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98C6EC80-FA42-84B7-532E-1550C940D71C}"/>
              </a:ext>
            </a:extLst>
          </p:cNvPr>
          <p:cNvGrpSpPr/>
          <p:nvPr/>
        </p:nvGrpSpPr>
        <p:grpSpPr>
          <a:xfrm>
            <a:off x="7721917" y="5017838"/>
            <a:ext cx="3294465" cy="1046134"/>
            <a:chOff x="7721916" y="4446400"/>
            <a:chExt cx="3294465" cy="1046134"/>
          </a:xfrm>
        </p:grpSpPr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3EA66BEE-D652-743E-E929-CA7E62F14BCB}"/>
                </a:ext>
              </a:extLst>
            </p:cNvPr>
            <p:cNvSpPr txBox="1"/>
            <p:nvPr/>
          </p:nvSpPr>
          <p:spPr>
            <a:xfrm>
              <a:off x="7721916" y="4753870"/>
              <a:ext cx="329446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Nuestra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plataforma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descentraliza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la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información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sobre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ventas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y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participantes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del </a:t>
              </a:r>
              <a:r>
                <a:rPr lang="en-US" sz="1400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evento</a:t>
              </a:r>
              <a:r>
                <a:rPr lang="en-US" sz="1400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. </a:t>
              </a:r>
              <a:endParaRPr lang="es-PE" sz="1400" dirty="0"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30" name="TextBox 31">
              <a:extLst>
                <a:ext uri="{FF2B5EF4-FFF2-40B4-BE49-F238E27FC236}">
                  <a16:creationId xmlns:a16="http://schemas.microsoft.com/office/drawing/2014/main" id="{54ACDCB5-450C-7651-CABC-CF16DEB76078}"/>
                </a:ext>
              </a:extLst>
            </p:cNvPr>
            <p:cNvSpPr txBox="1"/>
            <p:nvPr/>
          </p:nvSpPr>
          <p:spPr>
            <a:xfrm>
              <a:off x="7721917" y="4446400"/>
              <a:ext cx="1626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D19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Base de </a:t>
              </a:r>
              <a:r>
                <a:rPr lang="en-US" sz="1400" b="1" dirty="0" err="1">
                  <a:solidFill>
                    <a:srgbClr val="00D19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Datos</a:t>
              </a:r>
              <a:endParaRPr lang="en-US" sz="1400" b="1" dirty="0">
                <a:solidFill>
                  <a:srgbClr val="00D190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33" name="Imagen 32" descr="Icono&#10;&#10;Descripción generada automáticamente">
            <a:extLst>
              <a:ext uri="{FF2B5EF4-FFF2-40B4-BE49-F238E27FC236}">
                <a16:creationId xmlns:a16="http://schemas.microsoft.com/office/drawing/2014/main" id="{63544C92-FDA8-598F-9B27-C863ACF6D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73" y="4816744"/>
            <a:ext cx="1668788" cy="1668788"/>
          </a:xfrm>
          <a:prstGeom prst="rect">
            <a:avLst/>
          </a:prstGeom>
        </p:spPr>
      </p:pic>
      <p:pic>
        <p:nvPicPr>
          <p:cNvPr id="35" name="Imagen 34" descr="Imagen que contiene pastel, señal, firmar, iluminado&#10;&#10;Descripción generada automáticamente">
            <a:extLst>
              <a:ext uri="{FF2B5EF4-FFF2-40B4-BE49-F238E27FC236}">
                <a16:creationId xmlns:a16="http://schemas.microsoft.com/office/drawing/2014/main" id="{584F7B6D-1A51-6400-8A18-9D876CEE32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83" y="1925190"/>
            <a:ext cx="1391143" cy="1391143"/>
          </a:xfrm>
          <a:prstGeom prst="rect">
            <a:avLst/>
          </a:prstGeom>
        </p:spPr>
      </p:pic>
      <p:pic>
        <p:nvPicPr>
          <p:cNvPr id="37" name="Imagen 36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C38632A4-B0FD-6753-B9CA-DAE98D3C81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17" y="1845311"/>
            <a:ext cx="1550900" cy="1550900"/>
          </a:xfrm>
          <a:prstGeom prst="rect">
            <a:avLst/>
          </a:prstGeom>
        </p:spPr>
      </p:pic>
      <p:pic>
        <p:nvPicPr>
          <p:cNvPr id="39" name="Imagen 38" descr="Imagen que contiene juguete, silla&#10;&#10;Descripción generada automáticamente">
            <a:extLst>
              <a:ext uri="{FF2B5EF4-FFF2-40B4-BE49-F238E27FC236}">
                <a16:creationId xmlns:a16="http://schemas.microsoft.com/office/drawing/2014/main" id="{92BA9138-0DE0-D208-26AD-28A499DFB9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732" y="3400889"/>
            <a:ext cx="1321445" cy="1321445"/>
          </a:xfrm>
          <a:prstGeom prst="rect">
            <a:avLst/>
          </a:prstGeom>
        </p:spPr>
      </p:pic>
      <p:pic>
        <p:nvPicPr>
          <p:cNvPr id="41" name="Imagen 40" descr="Reloj redondo de manecillas&#10;&#10;Descripción generada automáticamente con confianza media">
            <a:extLst>
              <a:ext uri="{FF2B5EF4-FFF2-40B4-BE49-F238E27FC236}">
                <a16:creationId xmlns:a16="http://schemas.microsoft.com/office/drawing/2014/main" id="{7F3646B9-DDA4-F358-E349-748D2702BB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30" y="3513874"/>
            <a:ext cx="1095474" cy="1095474"/>
          </a:xfrm>
          <a:prstGeom prst="rect">
            <a:avLst/>
          </a:prstGeom>
        </p:spPr>
      </p:pic>
      <p:pic>
        <p:nvPicPr>
          <p:cNvPr id="43" name="Imagen 42" descr="Imagen que contiene botella, alimentos&#10;&#10;Descripción generada automáticamente">
            <a:extLst>
              <a:ext uri="{FF2B5EF4-FFF2-40B4-BE49-F238E27FC236}">
                <a16:creationId xmlns:a16="http://schemas.microsoft.com/office/drawing/2014/main" id="{018CE65F-E220-06FE-C3F4-3575CF8FA0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458" y="4955567"/>
            <a:ext cx="1391143" cy="139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15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8BC179A-AC76-42DC-8046-F4E0A8FA0A87}">
  <we:reference id="wa104381411" version="1.0.0.0" store="en-US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15370</TotalTime>
  <Words>917</Words>
  <Application>Microsoft Office PowerPoint</Application>
  <PresentationFormat>Widescreen</PresentationFormat>
  <Paragraphs>182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Century Gothic</vt:lpstr>
      <vt:lpstr>Gogh Extra Bold</vt:lpstr>
      <vt:lpstr>Open Sans</vt:lpstr>
      <vt:lpstr>Poppins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hanif mislam</dc:creator>
  <cp:lastModifiedBy>santiago jose fernandez pizarro</cp:lastModifiedBy>
  <cp:revision>58</cp:revision>
  <dcterms:created xsi:type="dcterms:W3CDTF">2021-12-11T14:19:46Z</dcterms:created>
  <dcterms:modified xsi:type="dcterms:W3CDTF">2022-05-22T23:41:19Z</dcterms:modified>
</cp:coreProperties>
</file>